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4" r:id="rId46"/>
    <p:sldId id="301" r:id="rId47"/>
    <p:sldId id="302" r:id="rId48"/>
    <p:sldId id="303" r:id="rId49"/>
    <p:sldId id="305" r:id="rId5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CCFFFF"/>
    <a:srgbClr val="FFFFCC"/>
    <a:srgbClr val="FF6699"/>
    <a:srgbClr val="FFFF66"/>
    <a:srgbClr val="99FF99"/>
    <a:srgbClr val="33CCCC"/>
    <a:srgbClr val="D2EA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212DC1-3332-4583-A177-A32879CEC97D}" type="datetimeFigureOut">
              <a:rPr lang="ru-RU" smtClean="0"/>
              <a:t>17.11.2021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8D6578-1EB2-43A9-9742-FAFF407B1248}" type="slidenum">
              <a:rPr lang="ru-RU" smtClean="0"/>
              <a:t>‹#›</a:t>
            </a:fld>
            <a:endParaRPr lang="ru-RU"/>
          </a:p>
        </p:txBody>
      </p:sp>
    </p:spTree>
    <p:extLst>
      <p:ext uri="{BB962C8B-B14F-4D97-AF65-F5344CB8AC3E}">
        <p14:creationId xmlns:p14="http://schemas.microsoft.com/office/powerpoint/2010/main" val="937154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F8D6578-1EB2-43A9-9742-FAFF407B1248}" type="slidenum">
              <a:rPr lang="ru-RU" smtClean="0"/>
              <a:t>45</a:t>
            </a:fld>
            <a:endParaRPr lang="ru-RU"/>
          </a:p>
        </p:txBody>
      </p:sp>
    </p:spTree>
    <p:extLst>
      <p:ext uri="{BB962C8B-B14F-4D97-AF65-F5344CB8AC3E}">
        <p14:creationId xmlns:p14="http://schemas.microsoft.com/office/powerpoint/2010/main" val="1897825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B4C71EC6-210F-42DE-9C53-41977AD35B3D}" type="datetimeFigureOut">
              <a:rPr lang="ru-RU" smtClean="0"/>
              <a:t>16.11.2021</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16.11.2021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16.11.2021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16.11.2021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16.11.2021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16.11.2021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B4C71EC6-210F-42DE-9C53-41977AD35B3D}" type="datetimeFigureOut">
              <a:rPr lang="ru-RU" smtClean="0"/>
              <a:t>16.11.2021</a:t>
            </a:fld>
            <a:endParaRPr lang="ru-RU"/>
          </a:p>
        </p:txBody>
      </p:sp>
      <p:sp>
        <p:nvSpPr>
          <p:cNvPr id="27" name="Номер слайда 26"/>
          <p:cNvSpPr>
            <a:spLocks noGrp="1"/>
          </p:cNvSpPr>
          <p:nvPr>
            <p:ph type="sldNum" sz="quarter" idx="11"/>
          </p:nvPr>
        </p:nvSpPr>
        <p:spPr/>
        <p:txBody>
          <a:bodyPr rtlCol="0"/>
          <a:lstStyle/>
          <a:p>
            <a:fld id="{B19B0651-EE4F-4900-A07F-96A6BFA9D0F0}" type="slidenum">
              <a:rPr lang="ru-RU" smtClean="0"/>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B4C71EC6-210F-42DE-9C53-41977AD35B3D}" type="datetimeFigureOut">
              <a:rPr lang="ru-RU" smtClean="0"/>
              <a:t>16.11.2021</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16.11.2021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16.11.2021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16.11.2021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B4C71EC6-210F-42DE-9C53-41977AD35B3D}" type="datetimeFigureOut">
              <a:rPr lang="ru-RU" smtClean="0"/>
              <a:t>16.11.2021</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5.wmf"/><Relationship Id="rId5" Type="http://schemas.openxmlformats.org/officeDocument/2006/relationships/oleObject" Target="../embeddings/oleObject2.bin"/><Relationship Id="rId4" Type="http://schemas.openxmlformats.org/officeDocument/2006/relationships/image" Target="../media/image24.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wmf"/><Relationship Id="rId5" Type="http://schemas.openxmlformats.org/officeDocument/2006/relationships/oleObject" Target="../embeddings/oleObject4.bin"/><Relationship Id="rId4" Type="http://schemas.openxmlformats.org/officeDocument/2006/relationships/image" Target="../media/image26.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9.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31.wmf"/><Relationship Id="rId4" Type="http://schemas.openxmlformats.org/officeDocument/2006/relationships/image" Target="../media/image28.wmf"/><Relationship Id="rId9" Type="http://schemas.openxmlformats.org/officeDocument/2006/relationships/oleObject" Target="../embeddings/oleObject8.bin"/></Relationships>
</file>

<file path=ppt/slides/_rels/slide39.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34.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13.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39.wmf"/><Relationship Id="rId5" Type="http://schemas.openxmlformats.org/officeDocument/2006/relationships/oleObject" Target="../embeddings/oleObject16.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18.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Database design</a:t>
            </a:r>
            <a:endParaRPr lang="ru-RU" dirty="0"/>
          </a:p>
        </p:txBody>
      </p:sp>
      <p:sp>
        <p:nvSpPr>
          <p:cNvPr id="3" name="Подзаголовок 2"/>
          <p:cNvSpPr>
            <a:spLocks noGrp="1"/>
          </p:cNvSpPr>
          <p:nvPr>
            <p:ph type="subTitle" idx="1"/>
          </p:nvPr>
        </p:nvSpPr>
        <p:spPr/>
        <p:txBody>
          <a:bodyPr/>
          <a:lstStyle/>
          <a:p>
            <a:r>
              <a:rPr lang="en-US" dirty="0" smtClean="0">
                <a:solidFill>
                  <a:schemeClr val="tx1"/>
                </a:solidFill>
                <a:latin typeface="Algerian" panose="04020705040A02060702" pitchFamily="82" charset="0"/>
              </a:rPr>
              <a:t>Lecture </a:t>
            </a:r>
            <a:r>
              <a:rPr lang="ru-RU" dirty="0" smtClean="0">
                <a:solidFill>
                  <a:schemeClr val="tx1"/>
                </a:solidFill>
                <a:latin typeface="Algerian" panose="04020705040A02060702" pitchFamily="82" charset="0"/>
              </a:rPr>
              <a:t>12</a:t>
            </a:r>
            <a:endParaRPr lang="ru-RU" dirty="0" smtClean="0">
              <a:solidFill>
                <a:schemeClr val="tx1"/>
              </a:solidFill>
            </a:endParaRPr>
          </a:p>
        </p:txBody>
      </p:sp>
    </p:spTree>
    <p:extLst>
      <p:ext uri="{BB962C8B-B14F-4D97-AF65-F5344CB8AC3E}">
        <p14:creationId xmlns:p14="http://schemas.microsoft.com/office/powerpoint/2010/main" val="41551776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457200" y="274638"/>
            <a:ext cx="8229600" cy="417512"/>
          </a:xfrm>
          <a:prstGeom prst="rect">
            <a:avLst/>
          </a:prstGeom>
        </p:spPr>
        <p:txBody>
          <a:bodyPr vert="horz" anchor="ct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600" b="1" dirty="0" smtClean="0"/>
              <a:t>Database </a:t>
            </a:r>
            <a:r>
              <a:rPr lang="en-US" sz="3600" b="1" dirty="0"/>
              <a:t>anomalies</a:t>
            </a:r>
            <a:endParaRPr lang="ru-RU" altLang="ru-RU" sz="4800" dirty="0" smtClean="0">
              <a:solidFill>
                <a:srgbClr val="FF3300"/>
              </a:solidFill>
            </a:endParaRPr>
          </a:p>
        </p:txBody>
      </p:sp>
      <p:sp>
        <p:nvSpPr>
          <p:cNvPr id="5" name="Rectangle 9"/>
          <p:cNvSpPr>
            <a:spLocks noChangeArrowheads="1"/>
          </p:cNvSpPr>
          <p:nvPr/>
        </p:nvSpPr>
        <p:spPr bwMode="auto">
          <a:xfrm>
            <a:off x="179388" y="692150"/>
            <a:ext cx="35744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dirty="0">
                <a:solidFill>
                  <a:srgbClr val="993300"/>
                </a:solidFill>
              </a:rPr>
              <a:t>Classic DATABASE anomalies:</a:t>
            </a:r>
            <a:endParaRPr lang="ru-RU" altLang="ru-RU" b="1" dirty="0">
              <a:solidFill>
                <a:srgbClr val="993300"/>
              </a:solidFill>
            </a:endParaRPr>
          </a:p>
        </p:txBody>
      </p:sp>
      <p:sp>
        <p:nvSpPr>
          <p:cNvPr id="6" name="Rectangle 10"/>
          <p:cNvSpPr>
            <a:spLocks noChangeArrowheads="1"/>
          </p:cNvSpPr>
          <p:nvPr/>
        </p:nvSpPr>
        <p:spPr bwMode="auto">
          <a:xfrm>
            <a:off x="0" y="1052513"/>
            <a:ext cx="25571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dirty="0">
                <a:solidFill>
                  <a:srgbClr val="993300"/>
                </a:solidFill>
              </a:rPr>
              <a:t>anomalies of addition</a:t>
            </a:r>
            <a:endParaRPr lang="ru-RU" altLang="ru-RU" b="1" dirty="0">
              <a:solidFill>
                <a:srgbClr val="993300"/>
              </a:solidFill>
            </a:endParaRPr>
          </a:p>
        </p:txBody>
      </p:sp>
      <p:sp>
        <p:nvSpPr>
          <p:cNvPr id="7" name="Rectangle 11"/>
          <p:cNvSpPr>
            <a:spLocks noChangeArrowheads="1"/>
          </p:cNvSpPr>
          <p:nvPr/>
        </p:nvSpPr>
        <p:spPr bwMode="auto">
          <a:xfrm>
            <a:off x="0" y="3284538"/>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dirty="0">
                <a:solidFill>
                  <a:srgbClr val="993300"/>
                </a:solidFill>
              </a:rPr>
              <a:t>deletion anomalies</a:t>
            </a:r>
            <a:endParaRPr lang="ru-RU" altLang="ru-RU" b="1" dirty="0">
              <a:solidFill>
                <a:srgbClr val="993300"/>
              </a:solidFill>
            </a:endParaRPr>
          </a:p>
        </p:txBody>
      </p:sp>
      <p:sp>
        <p:nvSpPr>
          <p:cNvPr id="8" name="Rectangle 12"/>
          <p:cNvSpPr>
            <a:spLocks noChangeArrowheads="1"/>
          </p:cNvSpPr>
          <p:nvPr/>
        </p:nvSpPr>
        <p:spPr bwMode="auto">
          <a:xfrm>
            <a:off x="0" y="4868863"/>
            <a:ext cx="27494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b="1" dirty="0">
                <a:solidFill>
                  <a:srgbClr val="993300"/>
                </a:solidFill>
              </a:rPr>
              <a:t>modification anomalies</a:t>
            </a:r>
            <a:endParaRPr lang="ru-RU" altLang="ru-RU" b="1" dirty="0">
              <a:solidFill>
                <a:srgbClr val="993300"/>
              </a:solidFill>
            </a:endParaRPr>
          </a:p>
        </p:txBody>
      </p:sp>
      <p:sp>
        <p:nvSpPr>
          <p:cNvPr id="9" name="Прямоугольник 8"/>
          <p:cNvSpPr>
            <a:spLocks noChangeArrowheads="1"/>
          </p:cNvSpPr>
          <p:nvPr/>
        </p:nvSpPr>
        <p:spPr bwMode="auto">
          <a:xfrm>
            <a:off x="250825" y="5257800"/>
            <a:ext cx="8659813" cy="156966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Manifest when, when changing data, you can get ambiguous information about the object, for example, when replacing the headman in relation </a:t>
            </a:r>
            <a:r>
              <a:rPr lang="en-US" dirty="0" smtClean="0"/>
              <a:t>to</a:t>
            </a:r>
          </a:p>
          <a:p>
            <a:pPr eaLnBrk="1" hangingPunct="1"/>
            <a:endParaRPr lang="en-US" sz="800" dirty="0" smtClean="0"/>
          </a:p>
          <a:p>
            <a:pPr eaLnBrk="1" hangingPunct="1"/>
            <a:endParaRPr lang="en-US" sz="800" dirty="0"/>
          </a:p>
          <a:p>
            <a:pPr eaLnBrk="1" hangingPunct="1"/>
            <a:endParaRPr lang="en-US" sz="800" dirty="0"/>
          </a:p>
          <a:p>
            <a:pPr eaLnBrk="1" hangingPunct="1"/>
            <a:r>
              <a:rPr lang="en-US" dirty="0" smtClean="0"/>
              <a:t> </a:t>
            </a:r>
            <a:r>
              <a:rPr lang="en-US" dirty="0"/>
              <a:t>we will have to make multiple substitutions, as a result, one group may have different elders…</a:t>
            </a:r>
            <a:endParaRPr lang="ru-RU" altLang="ru-RU" dirty="0"/>
          </a:p>
        </p:txBody>
      </p:sp>
      <p:sp>
        <p:nvSpPr>
          <p:cNvPr id="10" name="Прямоугольник 9"/>
          <p:cNvSpPr>
            <a:spLocks noChangeArrowheads="1"/>
          </p:cNvSpPr>
          <p:nvPr/>
        </p:nvSpPr>
        <p:spPr bwMode="auto">
          <a:xfrm>
            <a:off x="539750" y="1484313"/>
            <a:ext cx="8604250" cy="120032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ru-RU" dirty="0"/>
              <a:t>Manifest itself in the inability to add the required tuple to the relation (when adding, the integrity constraint supported by the DBMS is violated), for example, for the </a:t>
            </a:r>
            <a:r>
              <a:rPr lang="en-US" altLang="ru-RU" dirty="0" smtClean="0"/>
              <a:t>relation, when </a:t>
            </a:r>
            <a:r>
              <a:rPr lang="en-US" altLang="ru-RU" dirty="0"/>
              <a:t>adding information about a subject, it is necessary to add information about the group</a:t>
            </a:r>
            <a:endParaRPr lang="ru-RU" altLang="ru-RU" dirty="0"/>
          </a:p>
        </p:txBody>
      </p:sp>
      <p:sp>
        <p:nvSpPr>
          <p:cNvPr id="11" name="Прямоугольник 10"/>
          <p:cNvSpPr>
            <a:spLocks noChangeArrowheads="1"/>
          </p:cNvSpPr>
          <p:nvPr/>
        </p:nvSpPr>
        <p:spPr bwMode="auto">
          <a:xfrm>
            <a:off x="2411413" y="2349500"/>
            <a:ext cx="6481762" cy="368300"/>
          </a:xfrm>
          <a:prstGeom prst="rect">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R(group, specialty, subject, </a:t>
            </a:r>
            <a:r>
              <a:rPr lang="en-US" dirty="0" err="1"/>
              <a:t>lc</a:t>
            </a:r>
            <a:r>
              <a:rPr lang="en-US" dirty="0"/>
              <a:t>, </a:t>
            </a:r>
            <a:r>
              <a:rPr lang="en-US" dirty="0" err="1"/>
              <a:t>pz</a:t>
            </a:r>
            <a:r>
              <a:rPr lang="en-US" dirty="0"/>
              <a:t>, teacher)</a:t>
            </a:r>
            <a:endParaRPr lang="ru-RU" altLang="ru-RU" dirty="0"/>
          </a:p>
        </p:txBody>
      </p:sp>
      <p:sp>
        <p:nvSpPr>
          <p:cNvPr id="12" name="Прямоугольник 11"/>
          <p:cNvSpPr>
            <a:spLocks noChangeArrowheads="1"/>
          </p:cNvSpPr>
          <p:nvPr/>
        </p:nvSpPr>
        <p:spPr bwMode="auto">
          <a:xfrm>
            <a:off x="484188" y="3644900"/>
            <a:ext cx="8659812" cy="1200329"/>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Manifest when useful information is "lost" when deleting a tuple, for example, in relation to </a:t>
            </a:r>
            <a:endParaRPr lang="en-US" dirty="0" smtClean="0"/>
          </a:p>
          <a:p>
            <a:pPr eaLnBrk="1" hangingPunct="1"/>
            <a:endParaRPr lang="en-US" dirty="0"/>
          </a:p>
          <a:p>
            <a:pPr eaLnBrk="1" hangingPunct="1"/>
            <a:r>
              <a:rPr lang="en-US" dirty="0" smtClean="0"/>
              <a:t>deleting </a:t>
            </a:r>
            <a:r>
              <a:rPr lang="en-US" dirty="0"/>
              <a:t>a group will require deleting all students</a:t>
            </a:r>
            <a:endParaRPr lang="ru-RU" altLang="ru-RU" dirty="0"/>
          </a:p>
        </p:txBody>
      </p:sp>
      <p:sp>
        <p:nvSpPr>
          <p:cNvPr id="13" name="Прямоугольник 12"/>
          <p:cNvSpPr>
            <a:spLocks noChangeArrowheads="1"/>
          </p:cNvSpPr>
          <p:nvPr/>
        </p:nvSpPr>
        <p:spPr bwMode="auto">
          <a:xfrm>
            <a:off x="3203575" y="4149725"/>
            <a:ext cx="5545138" cy="368300"/>
          </a:xfrm>
          <a:prstGeom prst="rect">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R(group, headman, student, academic performance)</a:t>
            </a:r>
            <a:endParaRPr lang="ru-RU" altLang="ru-RU" dirty="0"/>
          </a:p>
        </p:txBody>
      </p:sp>
      <p:sp>
        <p:nvSpPr>
          <p:cNvPr id="14" name="Прямоугольник 13"/>
          <p:cNvSpPr>
            <a:spLocks noChangeArrowheads="1"/>
          </p:cNvSpPr>
          <p:nvPr/>
        </p:nvSpPr>
        <p:spPr bwMode="auto">
          <a:xfrm>
            <a:off x="3203575" y="5857686"/>
            <a:ext cx="5545138" cy="369888"/>
          </a:xfrm>
          <a:prstGeom prst="rect">
            <a:avLst/>
          </a:prstGeom>
          <a:solidFill>
            <a:srgbClr val="99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R(group, headman, student, academic performance)</a:t>
            </a:r>
            <a:endParaRPr lang="ru-RU" altLang="ru-RU" dirty="0"/>
          </a:p>
        </p:txBody>
      </p:sp>
      <p:sp>
        <p:nvSpPr>
          <p:cNvPr id="15" name="Прямоугольник 14"/>
          <p:cNvSpPr>
            <a:spLocks noChangeArrowheads="1"/>
          </p:cNvSpPr>
          <p:nvPr/>
        </p:nvSpPr>
        <p:spPr bwMode="auto">
          <a:xfrm>
            <a:off x="539750" y="2708275"/>
            <a:ext cx="8604250" cy="646331"/>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t>The reason for the anomaly is the storage of heterogeneous information in one respect (both about the subject, and about the group, and about the specialty).</a:t>
            </a:r>
            <a:endParaRPr lang="ru-RU" altLang="ru-RU" dirty="0"/>
          </a:p>
        </p:txBody>
      </p:sp>
    </p:spTree>
    <p:extLst>
      <p:ext uri="{BB962C8B-B14F-4D97-AF65-F5344CB8AC3E}">
        <p14:creationId xmlns:p14="http://schemas.microsoft.com/office/powerpoint/2010/main" val="227665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 calcmode="lin" valueType="num">
                                      <p:cBhvr>
                                        <p:cTn id="15" dur="500" fill="hold"/>
                                        <p:tgtEl>
                                          <p:spTgt spid="6"/>
                                        </p:tgtEl>
                                        <p:attrNameLst>
                                          <p:attrName>style.rotation</p:attrName>
                                        </p:attrNameLst>
                                      </p:cBhvr>
                                      <p:tavLst>
                                        <p:tav tm="0">
                                          <p:val>
                                            <p:fltVal val="360"/>
                                          </p:val>
                                        </p:tav>
                                        <p:tav tm="100000">
                                          <p:val>
                                            <p:fltVal val="0"/>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heckerboard(across)">
                                      <p:cBhvr>
                                        <p:cTn id="21" dur="500"/>
                                        <p:tgtEl>
                                          <p:spTgt spid="1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linds(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 calcmode="lin" valueType="num">
                                      <p:cBhvr>
                                        <p:cTn id="31" dur="500" fill="hold"/>
                                        <p:tgtEl>
                                          <p:spTgt spid="7"/>
                                        </p:tgtEl>
                                        <p:attrNameLst>
                                          <p:attrName>style.rotation</p:attrName>
                                        </p:attrNameLst>
                                      </p:cBhvr>
                                      <p:tavLst>
                                        <p:tav tm="0">
                                          <p:val>
                                            <p:fltVal val="360"/>
                                          </p:val>
                                        </p:tav>
                                        <p:tav tm="100000">
                                          <p:val>
                                            <p:fltVal val="0"/>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heckerboard(across)">
                                      <p:cBhvr>
                                        <p:cTn id="37" dur="500"/>
                                        <p:tgtEl>
                                          <p:spTgt spid="1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linds(horizontal)">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 calcmode="lin" valueType="num">
                                      <p:cBhvr>
                                        <p:cTn id="47" dur="500" fill="hold"/>
                                        <p:tgtEl>
                                          <p:spTgt spid="8"/>
                                        </p:tgtEl>
                                        <p:attrNameLst>
                                          <p:attrName>style.rotation</p:attrName>
                                        </p:attrNameLst>
                                      </p:cBhvr>
                                      <p:tavLst>
                                        <p:tav tm="0">
                                          <p:val>
                                            <p:fltVal val="360"/>
                                          </p:val>
                                        </p:tav>
                                        <p:tav tm="100000">
                                          <p:val>
                                            <p:fltVal val="0"/>
                                          </p:val>
                                        </p:tav>
                                      </p:tavLst>
                                    </p:anim>
                                    <p:animEffect transition="in" filter="fade">
                                      <p:cBhvr>
                                        <p:cTn id="48" dur="5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checkerboard(across)">
                                      <p:cBhvr>
                                        <p:cTn id="53" dur="500"/>
                                        <p:tgtEl>
                                          <p:spTgt spid="9"/>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blinds(horizontal)">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heel(4)">
                                      <p:cBhvr>
                                        <p:cTn id="6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animBg="1"/>
      <p:bldP spid="10" grpId="0" animBg="1"/>
      <p:bldP spid="11" grpId="0" animBg="1"/>
      <p:bldP spid="12" grpId="0" animBg="1"/>
      <p:bldP spid="13" grpId="0" animBg="1"/>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0" y="116632"/>
            <a:ext cx="8229600" cy="1066800"/>
          </a:xfrm>
        </p:spPr>
        <p:txBody>
          <a:bodyPr/>
          <a:lstStyle/>
          <a:p>
            <a:r>
              <a:rPr lang="en-US" dirty="0"/>
              <a:t>Database design</a:t>
            </a:r>
            <a:endParaRPr lang="ru-RU" dirty="0"/>
          </a:p>
        </p:txBody>
      </p:sp>
      <p:sp>
        <p:nvSpPr>
          <p:cNvPr id="3" name="Объект 2"/>
          <p:cNvSpPr>
            <a:spLocks noGrp="1"/>
          </p:cNvSpPr>
          <p:nvPr>
            <p:ph idx="1"/>
          </p:nvPr>
        </p:nvSpPr>
        <p:spPr>
          <a:xfrm>
            <a:off x="19860" y="908720"/>
            <a:ext cx="8229600" cy="1440160"/>
          </a:xfrm>
        </p:spPr>
        <p:txBody>
          <a:bodyPr>
            <a:normAutofit lnSpcReduction="10000"/>
          </a:bodyPr>
          <a:lstStyle/>
          <a:p>
            <a:pPr marL="109728" indent="0">
              <a:buNone/>
            </a:pPr>
            <a:r>
              <a:rPr lang="en-US" sz="2400" dirty="0" smtClean="0"/>
              <a:t>   The </a:t>
            </a:r>
            <a:r>
              <a:rPr lang="en-US" sz="2400" dirty="0"/>
              <a:t>DB design process is a sequence of transitions from an informal description of the information structure of the domain to a formalized description of the objects of the domain in terms of a certain model</a:t>
            </a:r>
            <a:endParaRPr lang="ru-RU" sz="2400" dirty="0"/>
          </a:p>
        </p:txBody>
      </p:sp>
      <p:sp>
        <p:nvSpPr>
          <p:cNvPr id="4" name="Прямоугольник 3"/>
          <p:cNvSpPr/>
          <p:nvPr/>
        </p:nvSpPr>
        <p:spPr>
          <a:xfrm>
            <a:off x="1259632" y="2276872"/>
            <a:ext cx="6390456" cy="369332"/>
          </a:xfrm>
          <a:prstGeom prst="rect">
            <a:avLst/>
          </a:prstGeom>
        </p:spPr>
        <p:txBody>
          <a:bodyPr wrap="square">
            <a:spAutoFit/>
          </a:bodyPr>
          <a:lstStyle/>
          <a:p>
            <a:r>
              <a:rPr lang="en-US" dirty="0"/>
              <a:t>In the design process , the following stages are distinguished</a:t>
            </a:r>
            <a:endParaRPr lang="ru-RU" dirty="0"/>
          </a:p>
        </p:txBody>
      </p:sp>
      <p:sp>
        <p:nvSpPr>
          <p:cNvPr id="5" name="Прямоугольник 4"/>
          <p:cNvSpPr/>
          <p:nvPr/>
        </p:nvSpPr>
        <p:spPr>
          <a:xfrm>
            <a:off x="3851920" y="2649127"/>
            <a:ext cx="4572000" cy="3693319"/>
          </a:xfrm>
          <a:prstGeom prst="rect">
            <a:avLst/>
          </a:prstGeom>
        </p:spPr>
        <p:txBody>
          <a:bodyPr>
            <a:spAutoFit/>
          </a:bodyPr>
          <a:lstStyle/>
          <a:p>
            <a:r>
              <a:rPr lang="en-US" dirty="0"/>
              <a:t>The source material for the database design stage is the business model of the domain obtained after the analysis stage, containing a description of the activities of participants in the information process and the information attributes of this activity (input and output documents), and a specification of system </a:t>
            </a:r>
            <a:r>
              <a:rPr lang="en-US" dirty="0" err="1"/>
              <a:t>requirements,where</a:t>
            </a:r>
            <a:r>
              <a:rPr lang="en-US" dirty="0"/>
              <a:t> the information components of the system are described, the types of users, their functions in the system, the requirements for scaling and performance of the system when executing requests, etc., etc.</a:t>
            </a:r>
            <a:endParaRPr lang="ru-RU" dirty="0"/>
          </a:p>
        </p:txBody>
      </p:sp>
      <p:sp>
        <p:nvSpPr>
          <p:cNvPr id="13" name="AutoShape 8"/>
          <p:cNvSpPr>
            <a:spLocks noChangeArrowheads="1"/>
          </p:cNvSpPr>
          <p:nvPr/>
        </p:nvSpPr>
        <p:spPr bwMode="auto">
          <a:xfrm>
            <a:off x="1816166" y="2897566"/>
            <a:ext cx="144462" cy="431800"/>
          </a:xfrm>
          <a:prstGeom prst="downArrow">
            <a:avLst>
              <a:gd name="adj1" fmla="val 50000"/>
              <a:gd name="adj2" fmla="val 74726"/>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4" name="AutoShape 9"/>
          <p:cNvSpPr>
            <a:spLocks noChangeArrowheads="1"/>
          </p:cNvSpPr>
          <p:nvPr/>
        </p:nvSpPr>
        <p:spPr bwMode="auto">
          <a:xfrm>
            <a:off x="1851885" y="3739623"/>
            <a:ext cx="144462" cy="431800"/>
          </a:xfrm>
          <a:prstGeom prst="downArrow">
            <a:avLst>
              <a:gd name="adj1" fmla="val 50000"/>
              <a:gd name="adj2" fmla="val 74726"/>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5" name="AutoShape 10"/>
          <p:cNvSpPr>
            <a:spLocks noChangeArrowheads="1"/>
          </p:cNvSpPr>
          <p:nvPr/>
        </p:nvSpPr>
        <p:spPr bwMode="auto">
          <a:xfrm>
            <a:off x="1851885" y="4531785"/>
            <a:ext cx="142875" cy="646113"/>
          </a:xfrm>
          <a:prstGeom prst="downArrow">
            <a:avLst>
              <a:gd name="adj1" fmla="val 50000"/>
              <a:gd name="adj2" fmla="val 113056"/>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6" name="Text Box 12"/>
          <p:cNvSpPr txBox="1">
            <a:spLocks noChangeArrowheads="1"/>
          </p:cNvSpPr>
          <p:nvPr/>
        </p:nvSpPr>
        <p:spPr bwMode="auto">
          <a:xfrm>
            <a:off x="322328" y="3329366"/>
            <a:ext cx="3276600" cy="461665"/>
          </a:xfrm>
          <a:prstGeom prst="rect">
            <a:avLst/>
          </a:prstGeom>
          <a:solidFill>
            <a:srgbClr val="C0C0C0"/>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t>Conceptual design</a:t>
            </a:r>
            <a:endParaRPr lang="ru-RU" altLang="ru-RU" sz="2400" b="1" dirty="0"/>
          </a:p>
        </p:txBody>
      </p:sp>
      <p:sp>
        <p:nvSpPr>
          <p:cNvPr id="17" name="Text Box 13"/>
          <p:cNvSpPr txBox="1">
            <a:spLocks noChangeArrowheads="1"/>
          </p:cNvSpPr>
          <p:nvPr/>
        </p:nvSpPr>
        <p:spPr bwMode="auto">
          <a:xfrm>
            <a:off x="338997" y="4173010"/>
            <a:ext cx="3313113" cy="461665"/>
          </a:xfrm>
          <a:prstGeom prst="rect">
            <a:avLst/>
          </a:prstGeom>
          <a:solidFill>
            <a:srgbClr val="C0C0C0"/>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smtClean="0"/>
              <a:t>Data logical </a:t>
            </a:r>
            <a:r>
              <a:rPr lang="en-US" sz="2400" dirty="0"/>
              <a:t>design</a:t>
            </a:r>
            <a:endParaRPr lang="ru-RU" altLang="ru-RU" sz="2400" b="1" dirty="0"/>
          </a:p>
        </p:txBody>
      </p:sp>
      <p:sp>
        <p:nvSpPr>
          <p:cNvPr id="18" name="Text Box 14"/>
          <p:cNvSpPr txBox="1">
            <a:spLocks noChangeArrowheads="1"/>
          </p:cNvSpPr>
          <p:nvPr/>
        </p:nvSpPr>
        <p:spPr bwMode="auto">
          <a:xfrm>
            <a:off x="338997" y="5181073"/>
            <a:ext cx="3313113" cy="523220"/>
          </a:xfrm>
          <a:prstGeom prst="rect">
            <a:avLst/>
          </a:prstGeom>
          <a:solidFill>
            <a:srgbClr val="C0C0C0"/>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ru-RU" sz="2800" dirty="0"/>
              <a:t>Physical design</a:t>
            </a:r>
            <a:endParaRPr lang="ru-RU" altLang="ru-RU" sz="2800" dirty="0"/>
          </a:p>
        </p:txBody>
      </p:sp>
      <p:sp>
        <p:nvSpPr>
          <p:cNvPr id="19" name="AutoShape 8"/>
          <p:cNvSpPr>
            <a:spLocks noChangeArrowheads="1"/>
          </p:cNvSpPr>
          <p:nvPr/>
        </p:nvSpPr>
        <p:spPr bwMode="auto">
          <a:xfrm>
            <a:off x="1829726" y="5704293"/>
            <a:ext cx="144463" cy="431800"/>
          </a:xfrm>
          <a:prstGeom prst="downArrow">
            <a:avLst>
              <a:gd name="adj1" fmla="val 50000"/>
              <a:gd name="adj2" fmla="val 74725"/>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Tree>
    <p:extLst>
      <p:ext uri="{BB962C8B-B14F-4D97-AF65-F5344CB8AC3E}">
        <p14:creationId xmlns:p14="http://schemas.microsoft.com/office/powerpoint/2010/main" val="410830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 calcmode="lin" valueType="num">
                                      <p:cBhvr>
                                        <p:cTn id="9" dur="500" fill="hold"/>
                                        <p:tgtEl>
                                          <p:spTgt spid="16"/>
                                        </p:tgtEl>
                                        <p:attrNameLst>
                                          <p:attrName>style.rotation</p:attrName>
                                        </p:attrNameLst>
                                      </p:cBhvr>
                                      <p:tavLst>
                                        <p:tav tm="0">
                                          <p:val>
                                            <p:fltVal val="360"/>
                                          </p:val>
                                        </p:tav>
                                        <p:tav tm="100000">
                                          <p:val>
                                            <p:fltVal val="0"/>
                                          </p:val>
                                        </p:tav>
                                      </p:tavLst>
                                    </p:anim>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 calcmode="lin" valueType="num">
                                      <p:cBhvr>
                                        <p:cTn id="17" dur="500" fill="hold"/>
                                        <p:tgtEl>
                                          <p:spTgt spid="17"/>
                                        </p:tgtEl>
                                        <p:attrNameLst>
                                          <p:attrName>style.rotation</p:attrName>
                                        </p:attrNameLst>
                                      </p:cBhvr>
                                      <p:tavLst>
                                        <p:tav tm="0">
                                          <p:val>
                                            <p:fltVal val="360"/>
                                          </p:val>
                                        </p:tav>
                                        <p:tav tm="100000">
                                          <p:val>
                                            <p:fltVal val="0"/>
                                          </p:val>
                                        </p:tav>
                                      </p:tavLst>
                                    </p:anim>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 calcmode="lin" valueType="num">
                                      <p:cBhvr>
                                        <p:cTn id="25" dur="500" fill="hold"/>
                                        <p:tgtEl>
                                          <p:spTgt spid="18"/>
                                        </p:tgtEl>
                                        <p:attrNameLst>
                                          <p:attrName>style.rotation</p:attrName>
                                        </p:attrNameLst>
                                      </p:cBhvr>
                                      <p:tavLst>
                                        <p:tav tm="0">
                                          <p:val>
                                            <p:fltVal val="360"/>
                                          </p:val>
                                        </p:tav>
                                        <p:tav tm="100000">
                                          <p:val>
                                            <p:fltVal val="0"/>
                                          </p:val>
                                        </p:tav>
                                      </p:tavLst>
                                    </p:anim>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strVal val="#ppt_h"/>
                                          </p:val>
                                        </p:tav>
                                        <p:tav tm="100000">
                                          <p:val>
                                            <p:strVal val="#ppt_h"/>
                                          </p:val>
                                        </p:tav>
                                      </p:tavLst>
                                    </p:anim>
                                  </p:childTnLst>
                                </p:cTn>
                              </p:par>
                              <p:par>
                                <p:cTn id="33" presetID="17" presetClass="entr" presetSubtype="1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strVal val="#ppt_h"/>
                                          </p:val>
                                        </p:tav>
                                        <p:tav tm="100000">
                                          <p:val>
                                            <p:strVal val="#ppt_h"/>
                                          </p:val>
                                        </p:tav>
                                      </p:tavLst>
                                    </p:anim>
                                  </p:childTnLst>
                                </p:cTn>
                              </p:par>
                              <p:par>
                                <p:cTn id="37" presetID="17" presetClass="entr" presetSubtype="1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strVal val="#ppt_h"/>
                                          </p:val>
                                        </p:tav>
                                        <p:tav tm="100000">
                                          <p:val>
                                            <p:strVal val="#ppt_h"/>
                                          </p:val>
                                        </p:tav>
                                      </p:tavLst>
                                    </p:anim>
                                  </p:childTnLst>
                                </p:cTn>
                              </p:par>
                              <p:par>
                                <p:cTn id="41" presetID="17"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8229600" cy="1066800"/>
          </a:xfrm>
        </p:spPr>
        <p:txBody>
          <a:bodyPr/>
          <a:lstStyle/>
          <a:p>
            <a:r>
              <a:rPr lang="en-US" dirty="0"/>
              <a:t>Database design</a:t>
            </a:r>
            <a:endParaRPr lang="ru-RU" dirty="0"/>
          </a:p>
        </p:txBody>
      </p:sp>
      <p:sp>
        <p:nvSpPr>
          <p:cNvPr id="3" name="Объект 2"/>
          <p:cNvSpPr>
            <a:spLocks noGrp="1"/>
          </p:cNvSpPr>
          <p:nvPr>
            <p:ph idx="1"/>
          </p:nvPr>
        </p:nvSpPr>
        <p:spPr>
          <a:xfrm>
            <a:off x="164054" y="1484313"/>
            <a:ext cx="3299674" cy="1675172"/>
          </a:xfrm>
        </p:spPr>
        <p:txBody>
          <a:bodyPr>
            <a:noAutofit/>
          </a:bodyPr>
          <a:lstStyle/>
          <a:p>
            <a:pPr marL="109728" indent="0">
              <a:buNone/>
            </a:pPr>
            <a:r>
              <a:rPr lang="en-US" dirty="0"/>
              <a:t> Example of a description of a domain business model in UML (business function diagram)</a:t>
            </a:r>
            <a:endParaRPr lang="ru-RU" dirty="0"/>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9186" y="1238768"/>
            <a:ext cx="2880320" cy="335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89112"/>
            <a:ext cx="6048672" cy="229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9506" y="1238768"/>
            <a:ext cx="2784494" cy="33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575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5"/>
                                        </p:tgtEl>
                                        <p:attrNameLst>
                                          <p:attrName>ppt_x</p:attrName>
                                        </p:attrNameLst>
                                      </p:cBhvr>
                                      <p:tavLst>
                                        <p:tav tm="0">
                                          <p:val>
                                            <p:strVal val="ppt_x"/>
                                          </p:val>
                                        </p:tav>
                                        <p:tav tm="100000">
                                          <p:val>
                                            <p:strVal val="ppt_x"/>
                                          </p:val>
                                        </p:tav>
                                      </p:tavLst>
                                    </p:anim>
                                    <p:anim calcmode="lin" valueType="num">
                                      <p:cBhvr additive="base">
                                        <p:cTn id="12" dur="500"/>
                                        <p:tgtEl>
                                          <p:spTgt spid="5"/>
                                        </p:tgtEl>
                                        <p:attrNameLst>
                                          <p:attrName>ppt_y</p:attrName>
                                        </p:attrNameLst>
                                      </p:cBhvr>
                                      <p:tavLst>
                                        <p:tav tm="0">
                                          <p:val>
                                            <p:strVal val="ppt_y"/>
                                          </p:val>
                                        </p:tav>
                                        <p:tav tm="100000">
                                          <p:val>
                                            <p:strVal val="1+ppt_h/2"/>
                                          </p:val>
                                        </p:tav>
                                      </p:tavLst>
                                    </p:anim>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8"/>
                                        </p:tgtEl>
                                        <p:attrNameLst>
                                          <p:attrName>ppt_x</p:attrName>
                                        </p:attrNameLst>
                                      </p:cBhvr>
                                      <p:tavLst>
                                        <p:tav tm="0">
                                          <p:val>
                                            <p:strVal val="ppt_x"/>
                                          </p:val>
                                        </p:tav>
                                        <p:tav tm="100000">
                                          <p:val>
                                            <p:strVal val="ppt_x"/>
                                          </p:val>
                                        </p:tav>
                                      </p:tavLst>
                                    </p:anim>
                                    <p:anim calcmode="lin" valueType="num">
                                      <p:cBhvr additive="base">
                                        <p:cTn id="23" dur="500"/>
                                        <p:tgtEl>
                                          <p:spTgt spid="8"/>
                                        </p:tgtEl>
                                        <p:attrNameLst>
                                          <p:attrName>ppt_y</p:attrName>
                                        </p:attrNameLst>
                                      </p:cBhvr>
                                      <p:tavLst>
                                        <p:tav tm="0">
                                          <p:val>
                                            <p:strVal val="ppt_y"/>
                                          </p:val>
                                        </p:tav>
                                        <p:tav tm="100000">
                                          <p:val>
                                            <p:strVal val="1+ppt_h/2"/>
                                          </p:val>
                                        </p:tav>
                                      </p:tavLst>
                                    </p:anim>
                                    <p:set>
                                      <p:cBhvr>
                                        <p:cTn id="2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891743"/>
            <a:ext cx="8229600" cy="1066800"/>
          </a:xfrm>
        </p:spPr>
        <p:txBody>
          <a:bodyPr/>
          <a:lstStyle/>
          <a:p>
            <a:r>
              <a:rPr lang="en-US" dirty="0"/>
              <a:t>Database design</a:t>
            </a:r>
            <a:endParaRPr lang="ru-RU" dirty="0"/>
          </a:p>
        </p:txBody>
      </p:sp>
      <p:sp>
        <p:nvSpPr>
          <p:cNvPr id="5" name="Прямоугольник 4"/>
          <p:cNvSpPr/>
          <p:nvPr/>
        </p:nvSpPr>
        <p:spPr>
          <a:xfrm>
            <a:off x="251520" y="1988840"/>
            <a:ext cx="4392488" cy="1938992"/>
          </a:xfrm>
          <a:prstGeom prst="rect">
            <a:avLst/>
          </a:prstGeom>
        </p:spPr>
        <p:txBody>
          <a:bodyPr wrap="square">
            <a:spAutoFit/>
          </a:bodyPr>
          <a:lstStyle/>
          <a:p>
            <a:pPr algn="ctr"/>
            <a:r>
              <a:rPr lang="en-US" sz="3000" dirty="0"/>
              <a:t>Example of a description of a domain business model in UML (activity diagram)</a:t>
            </a:r>
            <a:endParaRPr lang="ru-RU" sz="3000" dirty="0"/>
          </a:p>
        </p:txBody>
      </p:sp>
      <p:pic>
        <p:nvPicPr>
          <p:cNvPr id="1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05268"/>
            <a:ext cx="4716016"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38453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740" y="404664"/>
            <a:ext cx="8229600" cy="1066800"/>
          </a:xfrm>
        </p:spPr>
        <p:txBody>
          <a:bodyPr/>
          <a:lstStyle/>
          <a:p>
            <a:r>
              <a:rPr lang="en-US" dirty="0"/>
              <a:t>Database design</a:t>
            </a:r>
            <a:endParaRPr lang="ru-RU" dirty="0"/>
          </a:p>
        </p:txBody>
      </p:sp>
      <p:sp>
        <p:nvSpPr>
          <p:cNvPr id="3" name="Объект 2"/>
          <p:cNvSpPr>
            <a:spLocks noGrp="1"/>
          </p:cNvSpPr>
          <p:nvPr>
            <p:ph idx="1"/>
          </p:nvPr>
        </p:nvSpPr>
        <p:spPr>
          <a:xfrm>
            <a:off x="179512" y="1412776"/>
            <a:ext cx="8229600" cy="963552"/>
          </a:xfrm>
        </p:spPr>
        <p:txBody>
          <a:bodyPr/>
          <a:lstStyle/>
          <a:p>
            <a:pPr marL="109728" indent="0">
              <a:buNone/>
            </a:pPr>
            <a:r>
              <a:rPr lang="en-US" dirty="0"/>
              <a:t>Example of a description of a domain business model in UML (entity diagram)</a:t>
            </a:r>
            <a:endParaRPr lang="ru-RU"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636912"/>
            <a:ext cx="7560890" cy="4104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672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5077"/>
            <a:ext cx="8229600" cy="1066800"/>
          </a:xfrm>
        </p:spPr>
        <p:txBody>
          <a:bodyPr/>
          <a:lstStyle/>
          <a:p>
            <a:r>
              <a:rPr lang="en-US" dirty="0"/>
              <a:t>Stages of database design</a:t>
            </a:r>
            <a:endParaRPr lang="ru-RU" dirty="0"/>
          </a:p>
        </p:txBody>
      </p:sp>
      <p:sp>
        <p:nvSpPr>
          <p:cNvPr id="3" name="Объект 2"/>
          <p:cNvSpPr>
            <a:spLocks noGrp="1"/>
          </p:cNvSpPr>
          <p:nvPr>
            <p:ph idx="1"/>
          </p:nvPr>
        </p:nvSpPr>
        <p:spPr>
          <a:xfrm>
            <a:off x="3725664" y="1685099"/>
            <a:ext cx="4474840" cy="1944216"/>
          </a:xfrm>
        </p:spPr>
        <p:txBody>
          <a:bodyPr>
            <a:normAutofit lnSpcReduction="10000"/>
          </a:bodyPr>
          <a:lstStyle/>
          <a:p>
            <a:pPr marL="109728" indent="0">
              <a:buNone/>
            </a:pPr>
            <a:r>
              <a:rPr lang="en-US" sz="1600" dirty="0" smtClean="0"/>
              <a:t>   Based </a:t>
            </a:r>
            <a:r>
              <a:rPr lang="en-US" sz="1600" dirty="0"/>
              <a:t>on the identified information components of the subject area, an </a:t>
            </a:r>
            <a:r>
              <a:rPr lang="en-US" sz="1600" dirty="0" err="1"/>
              <a:t>infological</a:t>
            </a:r>
            <a:r>
              <a:rPr lang="en-US" sz="1600" dirty="0"/>
              <a:t> model is built, including objects (entities) of the subject area and their attributes, </a:t>
            </a:r>
            <a:r>
              <a:rPr lang="en-US" sz="1600" dirty="0" smtClean="0"/>
              <a:t>and modeling </a:t>
            </a:r>
            <a:r>
              <a:rPr lang="en-US" sz="1600" dirty="0"/>
              <a:t>of the performance of business functions of all participants defined at the stage of developing the requirements specification is performed.</a:t>
            </a:r>
            <a:endParaRPr lang="ru-RU" sz="1600" dirty="0"/>
          </a:p>
        </p:txBody>
      </p:sp>
      <p:sp>
        <p:nvSpPr>
          <p:cNvPr id="4" name="AutoShape 3"/>
          <p:cNvSpPr>
            <a:spLocks noChangeArrowheads="1"/>
          </p:cNvSpPr>
          <p:nvPr/>
        </p:nvSpPr>
        <p:spPr bwMode="auto">
          <a:xfrm>
            <a:off x="1925439" y="1556792"/>
            <a:ext cx="144462" cy="431800"/>
          </a:xfrm>
          <a:prstGeom prst="downArrow">
            <a:avLst>
              <a:gd name="adj1" fmla="val 50000"/>
              <a:gd name="adj2" fmla="val 74726"/>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5" name="AutoShape 4"/>
          <p:cNvSpPr>
            <a:spLocks noChangeArrowheads="1"/>
          </p:cNvSpPr>
          <p:nvPr/>
        </p:nvSpPr>
        <p:spPr bwMode="auto">
          <a:xfrm>
            <a:off x="1925439" y="2548227"/>
            <a:ext cx="144462" cy="1079500"/>
          </a:xfrm>
          <a:prstGeom prst="downArrow">
            <a:avLst>
              <a:gd name="adj1" fmla="val 50000"/>
              <a:gd name="adj2" fmla="val 74726"/>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 name="AutoShape 5"/>
          <p:cNvSpPr>
            <a:spLocks noChangeArrowheads="1"/>
          </p:cNvSpPr>
          <p:nvPr/>
        </p:nvSpPr>
        <p:spPr bwMode="auto">
          <a:xfrm>
            <a:off x="1925440" y="3988089"/>
            <a:ext cx="143668" cy="714115"/>
          </a:xfrm>
          <a:prstGeom prst="downArrow">
            <a:avLst>
              <a:gd name="adj1" fmla="val 50000"/>
              <a:gd name="adj2" fmla="val 113055"/>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7" name="Text Box 7"/>
          <p:cNvSpPr txBox="1">
            <a:spLocks noChangeArrowheads="1"/>
          </p:cNvSpPr>
          <p:nvPr/>
        </p:nvSpPr>
        <p:spPr bwMode="auto">
          <a:xfrm>
            <a:off x="359370" y="2025007"/>
            <a:ext cx="3276600" cy="523220"/>
          </a:xfrm>
          <a:prstGeom prst="rect">
            <a:avLst/>
          </a:prstGeom>
          <a:solidFill>
            <a:schemeClr val="bg2">
              <a:lumMod val="90000"/>
            </a:schemeClr>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dirty="0"/>
              <a:t>Conceptual design</a:t>
            </a:r>
            <a:endParaRPr lang="ru-RU" altLang="ru-RU" sz="2800" b="1" dirty="0"/>
          </a:p>
        </p:txBody>
      </p:sp>
      <p:sp>
        <p:nvSpPr>
          <p:cNvPr id="8" name="Text Box 8"/>
          <p:cNvSpPr txBox="1">
            <a:spLocks noChangeArrowheads="1"/>
          </p:cNvSpPr>
          <p:nvPr/>
        </p:nvSpPr>
        <p:spPr bwMode="auto">
          <a:xfrm>
            <a:off x="412551" y="3629315"/>
            <a:ext cx="3313113" cy="461665"/>
          </a:xfrm>
          <a:prstGeom prst="rect">
            <a:avLst/>
          </a:prstGeom>
          <a:solidFill>
            <a:srgbClr val="D1CFCD"/>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err="1"/>
              <a:t>Datalogical</a:t>
            </a:r>
            <a:r>
              <a:rPr lang="en-US" sz="2400" dirty="0"/>
              <a:t> design</a:t>
            </a:r>
            <a:endParaRPr lang="ru-RU" altLang="ru-RU" sz="2400" b="1" dirty="0"/>
          </a:p>
        </p:txBody>
      </p:sp>
      <p:sp>
        <p:nvSpPr>
          <p:cNvPr id="9" name="Text Box 9"/>
          <p:cNvSpPr txBox="1">
            <a:spLocks noChangeArrowheads="1"/>
          </p:cNvSpPr>
          <p:nvPr/>
        </p:nvSpPr>
        <p:spPr bwMode="auto">
          <a:xfrm>
            <a:off x="363174" y="4709068"/>
            <a:ext cx="3313113" cy="461665"/>
          </a:xfrm>
          <a:prstGeom prst="rect">
            <a:avLst/>
          </a:prstGeom>
          <a:solidFill>
            <a:srgbClr val="D1CFCD"/>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ru-RU" sz="2400" dirty="0"/>
              <a:t>Physical design</a:t>
            </a:r>
            <a:endParaRPr lang="ru-RU" altLang="ru-RU" sz="2400" dirty="0"/>
          </a:p>
        </p:txBody>
      </p:sp>
      <p:sp>
        <p:nvSpPr>
          <p:cNvPr id="10" name="AutoShape 3"/>
          <p:cNvSpPr>
            <a:spLocks noChangeArrowheads="1"/>
          </p:cNvSpPr>
          <p:nvPr/>
        </p:nvSpPr>
        <p:spPr bwMode="auto">
          <a:xfrm>
            <a:off x="1960364" y="5170733"/>
            <a:ext cx="109537" cy="994323"/>
          </a:xfrm>
          <a:prstGeom prst="downArrow">
            <a:avLst>
              <a:gd name="adj1" fmla="val 50000"/>
              <a:gd name="adj2" fmla="val 74726"/>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3" name="Прямоугольник 12"/>
          <p:cNvSpPr/>
          <p:nvPr/>
        </p:nvSpPr>
        <p:spPr>
          <a:xfrm>
            <a:off x="3981547" y="3533791"/>
            <a:ext cx="4572000" cy="830997"/>
          </a:xfrm>
          <a:prstGeom prst="rect">
            <a:avLst/>
          </a:prstGeom>
        </p:spPr>
        <p:txBody>
          <a:bodyPr>
            <a:spAutoFit/>
          </a:bodyPr>
          <a:lstStyle/>
          <a:p>
            <a:r>
              <a:rPr lang="en-US" sz="1600" dirty="0" smtClean="0"/>
              <a:t>  A </a:t>
            </a:r>
            <a:r>
              <a:rPr lang="en-US" sz="1600" dirty="0"/>
              <a:t>database schema is constructed based on an </a:t>
            </a:r>
            <a:r>
              <a:rPr lang="en-US" sz="1600" dirty="0" err="1"/>
              <a:t>infological</a:t>
            </a:r>
            <a:r>
              <a:rPr lang="en-US" sz="1600" dirty="0"/>
              <a:t> model or identified information attributes of an activity.</a:t>
            </a:r>
            <a:endParaRPr lang="ru-RU" sz="1600" dirty="0"/>
          </a:p>
        </p:txBody>
      </p:sp>
      <p:sp>
        <p:nvSpPr>
          <p:cNvPr id="14" name="Прямоугольник 13"/>
          <p:cNvSpPr/>
          <p:nvPr/>
        </p:nvSpPr>
        <p:spPr>
          <a:xfrm>
            <a:off x="3758704" y="4702204"/>
            <a:ext cx="4572000" cy="2062103"/>
          </a:xfrm>
          <a:prstGeom prst="rect">
            <a:avLst/>
          </a:prstGeom>
        </p:spPr>
        <p:txBody>
          <a:bodyPr>
            <a:spAutoFit/>
          </a:bodyPr>
          <a:lstStyle/>
          <a:p>
            <a:r>
              <a:rPr lang="en-US" sz="1600" dirty="0"/>
              <a:t>Definition of database storage structures in the OS and access methods to them and database protection </a:t>
            </a:r>
            <a:r>
              <a:rPr lang="en-US" sz="1600" dirty="0" err="1"/>
              <a:t>models.The</a:t>
            </a:r>
            <a:r>
              <a:rPr lang="en-US" sz="1600" dirty="0"/>
              <a:t> source material for the database design stage is the database schema obtained at the previous stage, and the external memory project of the database server developed at the IC design stage, which holds the structure of the disk device system…</a:t>
            </a:r>
            <a:endParaRPr lang="ru-RU" sz="1600" dirty="0"/>
          </a:p>
        </p:txBody>
      </p:sp>
    </p:spTree>
    <p:extLst>
      <p:ext uri="{BB962C8B-B14F-4D97-AF65-F5344CB8AC3E}">
        <p14:creationId xmlns:p14="http://schemas.microsoft.com/office/powerpoint/2010/main" val="704056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197" y="188640"/>
            <a:ext cx="8229600" cy="1066800"/>
          </a:xfrm>
        </p:spPr>
        <p:txBody>
          <a:bodyPr/>
          <a:lstStyle/>
          <a:p>
            <a:r>
              <a:rPr lang="en-US" dirty="0" smtClean="0"/>
              <a:t>Conceptual design</a:t>
            </a:r>
            <a:endParaRPr lang="ru-RU" dirty="0"/>
          </a:p>
        </p:txBody>
      </p:sp>
      <p:sp>
        <p:nvSpPr>
          <p:cNvPr id="3" name="Объект 2"/>
          <p:cNvSpPr>
            <a:spLocks noGrp="1"/>
          </p:cNvSpPr>
          <p:nvPr>
            <p:ph idx="1"/>
          </p:nvPr>
        </p:nvSpPr>
        <p:spPr>
          <a:xfrm>
            <a:off x="-180528" y="908720"/>
            <a:ext cx="8229600" cy="4325112"/>
          </a:xfrm>
        </p:spPr>
        <p:txBody>
          <a:bodyPr>
            <a:normAutofit/>
          </a:bodyPr>
          <a:lstStyle/>
          <a:p>
            <a:pPr marL="109728" indent="0">
              <a:buNone/>
            </a:pPr>
            <a:r>
              <a:rPr lang="en-US" sz="2400" dirty="0" smtClean="0"/>
              <a:t>   The </a:t>
            </a:r>
            <a:r>
              <a:rPr lang="en-US" sz="2400" dirty="0"/>
              <a:t>result of this design stage is the construction of the primary information structure of the database, which is called the conceptual schema of the database or </a:t>
            </a:r>
            <a:r>
              <a:rPr lang="en-US" sz="2400" dirty="0" err="1"/>
              <a:t>infological</a:t>
            </a:r>
            <a:r>
              <a:rPr lang="en-US" sz="2400" dirty="0"/>
              <a:t> model</a:t>
            </a:r>
            <a:r>
              <a:rPr lang="en-US" sz="2400" dirty="0" smtClean="0"/>
              <a:t>.</a:t>
            </a:r>
          </a:p>
          <a:p>
            <a:pPr marL="109728" indent="0">
              <a:buNone/>
            </a:pPr>
            <a:r>
              <a:rPr lang="en-US" sz="2000" dirty="0" smtClean="0"/>
              <a:t>   The </a:t>
            </a:r>
            <a:r>
              <a:rPr lang="en-US" sz="2000" dirty="0"/>
              <a:t>conceptual schema of the database contains grouped attributes of the subject area according to the signs of functional dependence. </a:t>
            </a:r>
            <a:endParaRPr lang="en-US" sz="2000" dirty="0" smtClean="0"/>
          </a:p>
          <a:p>
            <a:pPr marL="402336" lvl="1" indent="0">
              <a:buNone/>
            </a:pPr>
            <a:r>
              <a:rPr lang="en-US" sz="2200" dirty="0" smtClean="0"/>
              <a:t>   The </a:t>
            </a:r>
            <a:r>
              <a:rPr lang="en-US" sz="2200" dirty="0"/>
              <a:t>main purpose of this class of models is to model the feasibility of the functional requirements presented to the IP</a:t>
            </a:r>
            <a:r>
              <a:rPr lang="en-US" sz="2200" dirty="0" smtClean="0"/>
              <a:t>.</a:t>
            </a:r>
          </a:p>
          <a:p>
            <a:pPr marL="109728" indent="0">
              <a:buNone/>
            </a:pPr>
            <a:r>
              <a:rPr lang="en-US" dirty="0" smtClean="0"/>
              <a:t>Feature </a:t>
            </a:r>
            <a:r>
              <a:rPr lang="en-US" dirty="0"/>
              <a:t>of </a:t>
            </a:r>
            <a:r>
              <a:rPr lang="en-US" dirty="0" err="1"/>
              <a:t>infological</a:t>
            </a:r>
            <a:r>
              <a:rPr lang="en-US" dirty="0"/>
              <a:t> </a:t>
            </a:r>
            <a:r>
              <a:rPr lang="en-US" dirty="0" smtClean="0"/>
              <a:t>models</a:t>
            </a:r>
          </a:p>
          <a:p>
            <a:pPr marL="624078" indent="-514350">
              <a:buAutoNum type="arabicPeriod"/>
            </a:pPr>
            <a:r>
              <a:rPr lang="en-US" sz="2400" dirty="0" smtClean="0"/>
              <a:t>Semantic </a:t>
            </a:r>
            <a:r>
              <a:rPr lang="en-US" sz="2400" dirty="0"/>
              <a:t>(semantic) </a:t>
            </a:r>
            <a:r>
              <a:rPr lang="en-US" sz="2400" dirty="0" smtClean="0"/>
              <a:t>content</a:t>
            </a:r>
          </a:p>
          <a:p>
            <a:pPr marL="624078" indent="-514350">
              <a:buAutoNum type="arabicPeriod"/>
            </a:pPr>
            <a:r>
              <a:rPr lang="en-US" sz="2400" dirty="0" smtClean="0"/>
              <a:t>Independence </a:t>
            </a:r>
            <a:r>
              <a:rPr lang="en-US" sz="2400" dirty="0"/>
              <a:t>from a specific DBMS</a:t>
            </a:r>
            <a:endParaRPr lang="ru-RU" sz="2400" dirty="0"/>
          </a:p>
        </p:txBody>
      </p:sp>
      <p:sp>
        <p:nvSpPr>
          <p:cNvPr id="4" name="Прямоугольник 3"/>
          <p:cNvSpPr/>
          <p:nvPr/>
        </p:nvSpPr>
        <p:spPr>
          <a:xfrm>
            <a:off x="136639" y="4959635"/>
            <a:ext cx="7992888" cy="1938992"/>
          </a:xfrm>
          <a:prstGeom prst="rect">
            <a:avLst/>
          </a:prstGeom>
        </p:spPr>
        <p:txBody>
          <a:bodyPr wrap="square">
            <a:spAutoFit/>
          </a:bodyPr>
          <a:lstStyle/>
          <a:p>
            <a:r>
              <a:rPr lang="en-US" sz="2400" dirty="0" smtClean="0"/>
              <a:t> To </a:t>
            </a:r>
            <a:r>
              <a:rPr lang="en-US" sz="2400" dirty="0"/>
              <a:t>describe </a:t>
            </a:r>
            <a:r>
              <a:rPr lang="en-US" sz="2400" dirty="0" err="1"/>
              <a:t>infological</a:t>
            </a:r>
            <a:r>
              <a:rPr lang="en-US" sz="2400" dirty="0"/>
              <a:t> models, there are several types of such models, for </a:t>
            </a:r>
            <a:r>
              <a:rPr lang="en-US" sz="2400" dirty="0" smtClean="0"/>
              <a:t>example</a:t>
            </a:r>
          </a:p>
          <a:p>
            <a:pPr marL="285750" indent="-285750">
              <a:buFont typeface="Arial" panose="020B0604020202020204" pitchFamily="34" charset="0"/>
              <a:buChar char="•"/>
            </a:pPr>
            <a:r>
              <a:rPr lang="en-US" dirty="0" err="1" smtClean="0"/>
              <a:t>theHammer-mCleon</a:t>
            </a:r>
            <a:r>
              <a:rPr lang="en-US" dirty="0" smtClean="0"/>
              <a:t> </a:t>
            </a:r>
            <a:r>
              <a:rPr lang="en-US" dirty="0"/>
              <a:t>semantic </a:t>
            </a:r>
            <a:r>
              <a:rPr lang="en-US" dirty="0" smtClean="0"/>
              <a:t>model</a:t>
            </a:r>
          </a:p>
          <a:p>
            <a:pPr marL="285750" indent="-285750">
              <a:buFont typeface="Arial" panose="020B0604020202020204" pitchFamily="34" charset="0"/>
              <a:buChar char="•"/>
            </a:pPr>
            <a:r>
              <a:rPr lang="en-US" dirty="0" smtClean="0"/>
              <a:t>the </a:t>
            </a:r>
            <a:r>
              <a:rPr lang="en-US" dirty="0"/>
              <a:t>Shipman functional </a:t>
            </a:r>
            <a:r>
              <a:rPr lang="en-US" dirty="0" smtClean="0"/>
              <a:t>model</a:t>
            </a:r>
          </a:p>
          <a:p>
            <a:pPr marL="285750" indent="-285750">
              <a:buFont typeface="Arial" panose="020B0604020202020204" pitchFamily="34" charset="0"/>
              <a:buChar char="•"/>
            </a:pPr>
            <a:r>
              <a:rPr lang="en-US" dirty="0" smtClean="0"/>
              <a:t>the </a:t>
            </a:r>
            <a:r>
              <a:rPr lang="en-US" dirty="0"/>
              <a:t>Chen essential model (ER model</a:t>
            </a:r>
            <a:r>
              <a:rPr lang="en-US" dirty="0" smtClean="0"/>
              <a:t>)</a:t>
            </a:r>
          </a:p>
          <a:p>
            <a:pPr marL="285750" indent="-285750">
              <a:buFont typeface="Arial" panose="020B0604020202020204" pitchFamily="34" charset="0"/>
              <a:buChar char="•"/>
            </a:pPr>
            <a:r>
              <a:rPr lang="en-US" dirty="0" smtClean="0"/>
              <a:t>UML </a:t>
            </a:r>
            <a:r>
              <a:rPr lang="en-US" dirty="0"/>
              <a:t>diagrams, etc.</a:t>
            </a:r>
            <a:endParaRPr lang="ru-RU" dirty="0"/>
          </a:p>
        </p:txBody>
      </p:sp>
    </p:spTree>
    <p:extLst>
      <p:ext uri="{BB962C8B-B14F-4D97-AF65-F5344CB8AC3E}">
        <p14:creationId xmlns:p14="http://schemas.microsoft.com/office/powerpoint/2010/main" val="1669238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8460432" cy="1152128"/>
          </a:xfrm>
        </p:spPr>
        <p:txBody>
          <a:bodyPr/>
          <a:lstStyle/>
          <a:p>
            <a:r>
              <a:rPr lang="en-US" dirty="0"/>
              <a:t>Conceptual design</a:t>
            </a:r>
            <a:endParaRPr lang="ru-RU" dirty="0"/>
          </a:p>
        </p:txBody>
      </p:sp>
      <p:sp>
        <p:nvSpPr>
          <p:cNvPr id="3" name="Объект 2"/>
          <p:cNvSpPr>
            <a:spLocks noGrp="1"/>
          </p:cNvSpPr>
          <p:nvPr>
            <p:ph idx="1"/>
          </p:nvPr>
        </p:nvSpPr>
        <p:spPr>
          <a:xfrm>
            <a:off x="-27888" y="1196752"/>
            <a:ext cx="8776351" cy="5256584"/>
          </a:xfrm>
        </p:spPr>
        <p:txBody>
          <a:bodyPr>
            <a:normAutofit fontScale="92500" lnSpcReduction="20000"/>
          </a:bodyPr>
          <a:lstStyle/>
          <a:p>
            <a:pPr marL="109728" indent="0">
              <a:buNone/>
            </a:pPr>
            <a:r>
              <a:rPr lang="en-US" dirty="0" smtClean="0"/>
              <a:t>   On </a:t>
            </a:r>
            <a:r>
              <a:rPr lang="en-US" dirty="0"/>
              <a:t>the basis of these models, computer-aided design systems are built, so-called. </a:t>
            </a:r>
            <a:r>
              <a:rPr lang="en-US" dirty="0">
                <a:solidFill>
                  <a:srgbClr val="FF0000"/>
                </a:solidFill>
              </a:rPr>
              <a:t>CASE systems</a:t>
            </a:r>
            <a:r>
              <a:rPr lang="en-US" dirty="0" smtClean="0">
                <a:solidFill>
                  <a:srgbClr val="FF0000"/>
                </a:solidFill>
              </a:rPr>
              <a:t>.</a:t>
            </a:r>
          </a:p>
          <a:p>
            <a:pPr marL="109728" indent="0">
              <a:buNone/>
            </a:pPr>
            <a:r>
              <a:rPr lang="en-US" dirty="0" smtClean="0"/>
              <a:t>   Based </a:t>
            </a:r>
            <a:r>
              <a:rPr lang="en-US" dirty="0"/>
              <a:t>on Chen's model, </a:t>
            </a:r>
            <a:r>
              <a:rPr lang="en-US" dirty="0" err="1">
                <a:solidFill>
                  <a:schemeClr val="accent5">
                    <a:lumMod val="60000"/>
                    <a:lumOff val="40000"/>
                  </a:schemeClr>
                </a:solidFill>
              </a:rPr>
              <a:t>ERWin</a:t>
            </a:r>
            <a:r>
              <a:rPr lang="en-US" dirty="0">
                <a:solidFill>
                  <a:schemeClr val="accent5">
                    <a:lumMod val="60000"/>
                    <a:lumOff val="40000"/>
                  </a:schemeClr>
                </a:solidFill>
              </a:rPr>
              <a:t>, POWER DESIGNER</a:t>
            </a:r>
            <a:r>
              <a:rPr lang="en-US" dirty="0"/>
              <a:t>, etc. were created</a:t>
            </a:r>
            <a:r>
              <a:rPr lang="en-US" dirty="0" smtClean="0"/>
              <a:t>.</a:t>
            </a:r>
          </a:p>
          <a:p>
            <a:pPr marL="109728" indent="0">
              <a:buNone/>
            </a:pPr>
            <a:r>
              <a:rPr lang="en-US" dirty="0" smtClean="0"/>
              <a:t>   </a:t>
            </a:r>
            <a:r>
              <a:rPr lang="en-US" dirty="0" smtClean="0">
                <a:solidFill>
                  <a:schemeClr val="accent5">
                    <a:lumMod val="60000"/>
                    <a:lumOff val="40000"/>
                  </a:schemeClr>
                </a:solidFill>
              </a:rPr>
              <a:t>RATIONAL </a:t>
            </a:r>
            <a:r>
              <a:rPr lang="en-US" dirty="0">
                <a:solidFill>
                  <a:schemeClr val="accent5">
                    <a:lumMod val="60000"/>
                    <a:lumOff val="40000"/>
                  </a:schemeClr>
                </a:solidFill>
              </a:rPr>
              <a:t>ROSE, PARADIGM PLUS, SELECT ENTERPRISE, </a:t>
            </a:r>
            <a:r>
              <a:rPr lang="en-US" dirty="0"/>
              <a:t>etc. were created on the basis of the UML model</a:t>
            </a:r>
            <a:r>
              <a:rPr lang="en-US" dirty="0" smtClean="0"/>
              <a:t>.</a:t>
            </a:r>
          </a:p>
          <a:p>
            <a:pPr marL="109728" indent="0">
              <a:buNone/>
            </a:pPr>
            <a:endParaRPr lang="en-US" dirty="0" smtClean="0"/>
          </a:p>
          <a:p>
            <a:pPr marL="109728" indent="0">
              <a:buNone/>
            </a:pPr>
            <a:r>
              <a:rPr lang="en-US" dirty="0" smtClean="0"/>
              <a:t>Main </a:t>
            </a:r>
            <a:r>
              <a:rPr lang="en-US" dirty="0"/>
              <a:t>functions of </a:t>
            </a:r>
            <a:r>
              <a:rPr lang="en-US" dirty="0">
                <a:solidFill>
                  <a:srgbClr val="FF0000"/>
                </a:solidFill>
              </a:rPr>
              <a:t>CASE </a:t>
            </a:r>
            <a:r>
              <a:rPr lang="en-US" dirty="0" smtClean="0">
                <a:solidFill>
                  <a:srgbClr val="FF0000"/>
                </a:solidFill>
              </a:rPr>
              <a:t>systems</a:t>
            </a:r>
          </a:p>
          <a:p>
            <a:r>
              <a:rPr lang="en-US" dirty="0" smtClean="0"/>
              <a:t>Create </a:t>
            </a:r>
            <a:r>
              <a:rPr lang="en-US" dirty="0"/>
              <a:t>graphical diagrams to describe the subject </a:t>
            </a:r>
            <a:r>
              <a:rPr lang="en-US" dirty="0" smtClean="0"/>
              <a:t>area</a:t>
            </a:r>
          </a:p>
          <a:p>
            <a:r>
              <a:rPr lang="en-US" dirty="0" smtClean="0"/>
              <a:t>Identify </a:t>
            </a:r>
            <a:r>
              <a:rPr lang="en-US" dirty="0"/>
              <a:t>logical errors in the description of </a:t>
            </a:r>
            <a:r>
              <a:rPr lang="en-US" dirty="0" smtClean="0"/>
              <a:t>diagrams</a:t>
            </a:r>
          </a:p>
          <a:p>
            <a:r>
              <a:rPr lang="en-US" dirty="0" smtClean="0"/>
              <a:t>Create </a:t>
            </a:r>
            <a:r>
              <a:rPr lang="en-US" dirty="0"/>
              <a:t>project documentation and </a:t>
            </a:r>
            <a:r>
              <a:rPr lang="en-US" dirty="0" smtClean="0"/>
              <a:t>drawings</a:t>
            </a:r>
          </a:p>
          <a:p>
            <a:r>
              <a:rPr lang="en-US" dirty="0" smtClean="0"/>
              <a:t>Generate </a:t>
            </a:r>
            <a:r>
              <a:rPr lang="en-US" dirty="0"/>
              <a:t>programs to create structures for a specific tool environment</a:t>
            </a:r>
            <a:endParaRPr lang="ru-RU" dirty="0"/>
          </a:p>
        </p:txBody>
      </p:sp>
    </p:spTree>
    <p:extLst>
      <p:ext uri="{BB962C8B-B14F-4D97-AF65-F5344CB8AC3E}">
        <p14:creationId xmlns:p14="http://schemas.microsoft.com/office/powerpoint/2010/main" val="4003226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969" y="260648"/>
            <a:ext cx="8229600" cy="1066800"/>
          </a:xfrm>
        </p:spPr>
        <p:txBody>
          <a:bodyPr/>
          <a:lstStyle/>
          <a:p>
            <a:r>
              <a:rPr lang="en-US" dirty="0"/>
              <a:t>Conceptual design</a:t>
            </a:r>
            <a:endParaRPr lang="ru-RU" dirty="0"/>
          </a:p>
        </p:txBody>
      </p:sp>
      <p:sp>
        <p:nvSpPr>
          <p:cNvPr id="3" name="Объект 2"/>
          <p:cNvSpPr>
            <a:spLocks noGrp="1"/>
          </p:cNvSpPr>
          <p:nvPr>
            <p:ph idx="1"/>
          </p:nvPr>
        </p:nvSpPr>
        <p:spPr>
          <a:xfrm>
            <a:off x="179512" y="1052736"/>
            <a:ext cx="8219256" cy="963552"/>
          </a:xfrm>
        </p:spPr>
        <p:txBody>
          <a:bodyPr/>
          <a:lstStyle/>
          <a:p>
            <a:pPr marL="109728" indent="0">
              <a:buNone/>
            </a:pPr>
            <a:r>
              <a:rPr lang="en-US" dirty="0"/>
              <a:t>Example of an ER data model of the IC "library" in IE (POWER DESIGNER) notation</a:t>
            </a:r>
            <a:endParaRPr lang="ru-RU" dirty="0"/>
          </a:p>
        </p:txBody>
      </p:sp>
      <p:grpSp>
        <p:nvGrpSpPr>
          <p:cNvPr id="12" name="Group 30"/>
          <p:cNvGrpSpPr>
            <a:grpSpLocks/>
          </p:cNvGrpSpPr>
          <p:nvPr/>
        </p:nvGrpSpPr>
        <p:grpSpPr bwMode="auto">
          <a:xfrm>
            <a:off x="4728623" y="6043251"/>
            <a:ext cx="3924300" cy="503237"/>
            <a:chOff x="3290" y="3158"/>
            <a:chExt cx="2472" cy="317"/>
          </a:xfrm>
        </p:grpSpPr>
        <p:sp>
          <p:nvSpPr>
            <p:cNvPr id="13" name="Text Box 10"/>
            <p:cNvSpPr txBox="1">
              <a:spLocks noChangeArrowheads="1"/>
            </p:cNvSpPr>
            <p:nvPr/>
          </p:nvSpPr>
          <p:spPr bwMode="auto">
            <a:xfrm>
              <a:off x="3290" y="3189"/>
              <a:ext cx="24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ru-RU" dirty="0"/>
                <a:t>optional link</a:t>
              </a:r>
              <a:endParaRPr lang="ru-RU" altLang="ru-RU" dirty="0"/>
            </a:p>
          </p:txBody>
        </p:sp>
        <p:grpSp>
          <p:nvGrpSpPr>
            <p:cNvPr id="14" name="Group 22"/>
            <p:cNvGrpSpPr>
              <a:grpSpLocks/>
            </p:cNvGrpSpPr>
            <p:nvPr/>
          </p:nvGrpSpPr>
          <p:grpSpPr bwMode="auto">
            <a:xfrm>
              <a:off x="3606" y="3158"/>
              <a:ext cx="272" cy="317"/>
              <a:chOff x="2880" y="3884"/>
              <a:chExt cx="272" cy="317"/>
            </a:xfrm>
          </p:grpSpPr>
          <p:sp>
            <p:nvSpPr>
              <p:cNvPr id="15" name="Rectangle 19"/>
              <p:cNvSpPr>
                <a:spLocks noChangeArrowheads="1"/>
              </p:cNvSpPr>
              <p:nvPr/>
            </p:nvSpPr>
            <p:spPr bwMode="auto">
              <a:xfrm>
                <a:off x="2880" y="3884"/>
                <a:ext cx="272" cy="136"/>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6" name="Line 20"/>
              <p:cNvSpPr>
                <a:spLocks noChangeShapeType="1"/>
              </p:cNvSpPr>
              <p:nvPr/>
            </p:nvSpPr>
            <p:spPr bwMode="auto">
              <a:xfrm>
                <a:off x="3016" y="4020"/>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 name="Oval 21"/>
              <p:cNvSpPr>
                <a:spLocks noChangeArrowheads="1"/>
              </p:cNvSpPr>
              <p:nvPr/>
            </p:nvSpPr>
            <p:spPr bwMode="auto">
              <a:xfrm>
                <a:off x="2971" y="4065"/>
                <a:ext cx="90" cy="91"/>
              </a:xfrm>
              <a:prstGeom prst="ellipse">
                <a:avLst/>
              </a:prstGeom>
              <a:solidFill>
                <a:schemeClr val="bg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pSp>
      </p:grpSp>
      <p:grpSp>
        <p:nvGrpSpPr>
          <p:cNvPr id="25" name="Group 18"/>
          <p:cNvGrpSpPr>
            <a:grpSpLocks/>
          </p:cNvGrpSpPr>
          <p:nvPr/>
        </p:nvGrpSpPr>
        <p:grpSpPr bwMode="auto">
          <a:xfrm>
            <a:off x="468313" y="1479550"/>
            <a:ext cx="7128023" cy="4541837"/>
            <a:chOff x="295" y="932"/>
            <a:chExt cx="4581" cy="2957"/>
          </a:xfrm>
        </p:grpSpPr>
        <p:pic>
          <p:nvPicPr>
            <p:cNvPr id="2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 y="932"/>
              <a:ext cx="4581" cy="2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9"/>
            <p:cNvSpPr>
              <a:spLocks noChangeArrowheads="1"/>
            </p:cNvSpPr>
            <p:nvPr/>
          </p:nvSpPr>
          <p:spPr bwMode="auto">
            <a:xfrm>
              <a:off x="1156" y="3702"/>
              <a:ext cx="2767" cy="1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28" name="Rectangle 16"/>
            <p:cNvSpPr>
              <a:spLocks noChangeArrowheads="1"/>
            </p:cNvSpPr>
            <p:nvPr/>
          </p:nvSpPr>
          <p:spPr bwMode="auto">
            <a:xfrm>
              <a:off x="2109" y="2296"/>
              <a:ext cx="195" cy="21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grpSp>
          <p:nvGrpSpPr>
            <p:cNvPr id="29" name="Group 17"/>
            <p:cNvGrpSpPr>
              <a:grpSpLocks/>
            </p:cNvGrpSpPr>
            <p:nvPr/>
          </p:nvGrpSpPr>
          <p:grpSpPr bwMode="auto">
            <a:xfrm>
              <a:off x="2135" y="2355"/>
              <a:ext cx="181" cy="136"/>
              <a:chOff x="2472" y="3793"/>
              <a:chExt cx="238" cy="227"/>
            </a:xfrm>
          </p:grpSpPr>
          <p:sp>
            <p:nvSpPr>
              <p:cNvPr id="30" name="Line 12"/>
              <p:cNvSpPr>
                <a:spLocks noChangeShapeType="1"/>
              </p:cNvSpPr>
              <p:nvPr/>
            </p:nvSpPr>
            <p:spPr bwMode="auto">
              <a:xfrm flipV="1">
                <a:off x="2493" y="3913"/>
                <a:ext cx="216" cy="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1" name="Line 13"/>
              <p:cNvSpPr>
                <a:spLocks noChangeShapeType="1"/>
              </p:cNvSpPr>
              <p:nvPr/>
            </p:nvSpPr>
            <p:spPr bwMode="auto">
              <a:xfrm flipV="1">
                <a:off x="2472" y="3793"/>
                <a:ext cx="238" cy="12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2" name="Line 14"/>
              <p:cNvSpPr>
                <a:spLocks noChangeShapeType="1"/>
              </p:cNvSpPr>
              <p:nvPr/>
            </p:nvSpPr>
            <p:spPr bwMode="auto">
              <a:xfrm>
                <a:off x="2472" y="3917"/>
                <a:ext cx="227" cy="10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grpSp>
      </p:grpSp>
      <p:grpSp>
        <p:nvGrpSpPr>
          <p:cNvPr id="33" name="Group 33"/>
          <p:cNvGrpSpPr>
            <a:grpSpLocks/>
          </p:cNvGrpSpPr>
          <p:nvPr/>
        </p:nvGrpSpPr>
        <p:grpSpPr bwMode="auto">
          <a:xfrm>
            <a:off x="4795246" y="5589226"/>
            <a:ext cx="3538538" cy="503237"/>
            <a:chOff x="3606" y="3702"/>
            <a:chExt cx="2229" cy="317"/>
          </a:xfrm>
        </p:grpSpPr>
        <p:sp>
          <p:nvSpPr>
            <p:cNvPr id="34" name="Rectangle 23"/>
            <p:cNvSpPr>
              <a:spLocks noChangeArrowheads="1"/>
            </p:cNvSpPr>
            <p:nvPr/>
          </p:nvSpPr>
          <p:spPr bwMode="auto">
            <a:xfrm>
              <a:off x="4014" y="3702"/>
              <a:ext cx="182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dirty="0"/>
                <a:t>mandatory communication</a:t>
              </a:r>
              <a:endParaRPr lang="ru-RU" altLang="ru-RU" dirty="0"/>
            </a:p>
          </p:txBody>
        </p:sp>
        <p:grpSp>
          <p:nvGrpSpPr>
            <p:cNvPr id="35" name="Group 32"/>
            <p:cNvGrpSpPr>
              <a:grpSpLocks/>
            </p:cNvGrpSpPr>
            <p:nvPr/>
          </p:nvGrpSpPr>
          <p:grpSpPr bwMode="auto">
            <a:xfrm>
              <a:off x="3606" y="3702"/>
              <a:ext cx="272" cy="317"/>
              <a:chOff x="3606" y="3702"/>
              <a:chExt cx="272" cy="317"/>
            </a:xfrm>
          </p:grpSpPr>
          <p:sp>
            <p:nvSpPr>
              <p:cNvPr id="36" name="Rectangle 26"/>
              <p:cNvSpPr>
                <a:spLocks noChangeArrowheads="1"/>
              </p:cNvSpPr>
              <p:nvPr/>
            </p:nvSpPr>
            <p:spPr bwMode="auto">
              <a:xfrm>
                <a:off x="3606" y="3702"/>
                <a:ext cx="272" cy="136"/>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37" name="Line 27"/>
              <p:cNvSpPr>
                <a:spLocks noChangeShapeType="1"/>
              </p:cNvSpPr>
              <p:nvPr/>
            </p:nvSpPr>
            <p:spPr bwMode="auto">
              <a:xfrm>
                <a:off x="3742" y="3838"/>
                <a:ext cx="0"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38" name="Line 29"/>
              <p:cNvSpPr>
                <a:spLocks noChangeShapeType="1"/>
              </p:cNvSpPr>
              <p:nvPr/>
            </p:nvSpPr>
            <p:spPr bwMode="auto">
              <a:xfrm>
                <a:off x="3696" y="3929"/>
                <a:ext cx="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grpSp>
      </p:grpSp>
    </p:spTree>
    <p:extLst>
      <p:ext uri="{BB962C8B-B14F-4D97-AF65-F5344CB8AC3E}">
        <p14:creationId xmlns:p14="http://schemas.microsoft.com/office/powerpoint/2010/main" val="2180792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 calcmode="lin" valueType="num">
                                      <p:cBhvr>
                                        <p:cTn id="9" dur="500" fill="hold"/>
                                        <p:tgtEl>
                                          <p:spTgt spid="12"/>
                                        </p:tgtEl>
                                        <p:attrNameLst>
                                          <p:attrName>style.rotation</p:attrName>
                                        </p:attrNameLst>
                                      </p:cBhvr>
                                      <p:tavLst>
                                        <p:tav tm="0">
                                          <p:val>
                                            <p:fltVal val="360"/>
                                          </p:val>
                                        </p:tav>
                                        <p:tav tm="100000">
                                          <p:val>
                                            <p:fltVal val="0"/>
                                          </p:val>
                                        </p:tav>
                                      </p:tavLst>
                                    </p:anim>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ox(in)">
                                      <p:cBhvr>
                                        <p:cTn id="15" dur="500"/>
                                        <p:tgtEl>
                                          <p:spTgt spid="25"/>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 calcmode="lin" valueType="num">
                                      <p:cBhvr>
                                        <p:cTn id="22" dur="500" fill="hold"/>
                                        <p:tgtEl>
                                          <p:spTgt spid="33"/>
                                        </p:tgtEl>
                                        <p:attrNameLst>
                                          <p:attrName>style.rotation</p:attrName>
                                        </p:attrNameLst>
                                      </p:cBhvr>
                                      <p:tavLst>
                                        <p:tav tm="0">
                                          <p:val>
                                            <p:fltVal val="360"/>
                                          </p:val>
                                        </p:tav>
                                        <p:tav tm="100000">
                                          <p:val>
                                            <p:fltVal val="0"/>
                                          </p:val>
                                        </p:tav>
                                      </p:tavLst>
                                    </p:anim>
                                    <p:animEffect transition="in" filter="fade">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1879" y="404664"/>
            <a:ext cx="8229600" cy="1066800"/>
          </a:xfrm>
        </p:spPr>
        <p:txBody>
          <a:bodyPr/>
          <a:lstStyle/>
          <a:p>
            <a:r>
              <a:rPr lang="en-US" dirty="0"/>
              <a:t>Conceptual design</a:t>
            </a:r>
            <a:endParaRPr lang="ru-RU" dirty="0"/>
          </a:p>
        </p:txBody>
      </p:sp>
      <p:pic>
        <p:nvPicPr>
          <p:cNvPr id="4" name="Picture 2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0260" y="2276872"/>
            <a:ext cx="8211146" cy="425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179512" y="1271372"/>
            <a:ext cx="7128792" cy="830997"/>
          </a:xfrm>
          <a:prstGeom prst="rect">
            <a:avLst/>
          </a:prstGeom>
        </p:spPr>
        <p:txBody>
          <a:bodyPr wrap="square">
            <a:spAutoFit/>
          </a:bodyPr>
          <a:lstStyle/>
          <a:p>
            <a:r>
              <a:rPr lang="en-US" sz="2400" dirty="0"/>
              <a:t>An example of an ER data model of the IC "library" in IDEF1X (Erwin) notation</a:t>
            </a:r>
            <a:endParaRPr lang="ru-RU" sz="2400" dirty="0"/>
          </a:p>
        </p:txBody>
      </p:sp>
    </p:spTree>
    <p:extLst>
      <p:ext uri="{BB962C8B-B14F-4D97-AF65-F5344CB8AC3E}">
        <p14:creationId xmlns:p14="http://schemas.microsoft.com/office/powerpoint/2010/main" val="1073705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1066800"/>
          </a:xfrm>
        </p:spPr>
        <p:txBody>
          <a:bodyPr/>
          <a:lstStyle/>
          <a:p>
            <a:r>
              <a:rPr lang="en-US" dirty="0"/>
              <a:t>IP development model</a:t>
            </a:r>
            <a:r>
              <a:rPr lang="ru-RU" dirty="0"/>
              <a:t> </a:t>
            </a:r>
          </a:p>
        </p:txBody>
      </p:sp>
      <p:sp>
        <p:nvSpPr>
          <p:cNvPr id="3" name="Объект 2"/>
          <p:cNvSpPr>
            <a:spLocks noGrp="1"/>
          </p:cNvSpPr>
          <p:nvPr>
            <p:ph idx="1"/>
          </p:nvPr>
        </p:nvSpPr>
        <p:spPr>
          <a:xfrm>
            <a:off x="467544" y="1556792"/>
            <a:ext cx="8229600" cy="2835760"/>
          </a:xfrm>
        </p:spPr>
        <p:txBody>
          <a:bodyPr>
            <a:normAutofit/>
          </a:bodyPr>
          <a:lstStyle/>
          <a:p>
            <a:pPr marL="109728" indent="0">
              <a:buNone/>
            </a:pPr>
            <a:r>
              <a:rPr lang="en-US" sz="2600" dirty="0" smtClean="0"/>
              <a:t>The </a:t>
            </a:r>
            <a:r>
              <a:rPr lang="en-US" sz="2600" dirty="0"/>
              <a:t>process of creating an IP is called system </a:t>
            </a:r>
            <a:r>
              <a:rPr lang="en-US" sz="2600" dirty="0" smtClean="0"/>
              <a:t>development</a:t>
            </a:r>
            <a:endParaRPr lang="ru-RU" sz="2600" dirty="0" smtClean="0"/>
          </a:p>
          <a:p>
            <a:pPr marL="109728" indent="0">
              <a:buNone/>
            </a:pPr>
            <a:r>
              <a:rPr lang="en-US" sz="2600" dirty="0" smtClean="0"/>
              <a:t>The </a:t>
            </a:r>
            <a:r>
              <a:rPr lang="en-US" sz="2600" dirty="0"/>
              <a:t>technical approach to IP development is based on an IP lifecycle </a:t>
            </a:r>
            <a:r>
              <a:rPr lang="en-US" sz="2600" dirty="0" smtClean="0"/>
              <a:t>model</a:t>
            </a:r>
            <a:endParaRPr lang="ru-RU" sz="2600" dirty="0" smtClean="0"/>
          </a:p>
          <a:p>
            <a:pPr marL="109728" indent="0">
              <a:buNone/>
            </a:pPr>
            <a:r>
              <a:rPr lang="en-US" sz="2600" dirty="0" smtClean="0"/>
              <a:t>The </a:t>
            </a:r>
            <a:r>
              <a:rPr lang="en-US" sz="2600" dirty="0"/>
              <a:t>life cycle of an IP is the history of the creation </a:t>
            </a:r>
            <a:r>
              <a:rPr lang="en-US" sz="2600" dirty="0" smtClean="0"/>
              <a:t>of</a:t>
            </a:r>
            <a:endParaRPr lang="ru-RU" sz="2600" dirty="0" smtClean="0"/>
          </a:p>
          <a:p>
            <a:pPr marL="109728" indent="0">
              <a:buNone/>
            </a:pPr>
            <a:r>
              <a:rPr lang="en-US" sz="2600" dirty="0" smtClean="0"/>
              <a:t>The </a:t>
            </a:r>
            <a:r>
              <a:rPr lang="en-US" sz="2600" dirty="0"/>
              <a:t>life cycle of an IP consists of a number of stages</a:t>
            </a:r>
            <a:endParaRPr lang="ru-RU" sz="2600" dirty="0"/>
          </a:p>
        </p:txBody>
      </p:sp>
      <p:sp>
        <p:nvSpPr>
          <p:cNvPr id="4" name="Прямоугольник 3"/>
          <p:cNvSpPr/>
          <p:nvPr/>
        </p:nvSpPr>
        <p:spPr>
          <a:xfrm>
            <a:off x="2627784" y="4797152"/>
            <a:ext cx="5616624" cy="1200329"/>
          </a:xfrm>
          <a:prstGeom prst="rect">
            <a:avLst/>
          </a:prstGeom>
        </p:spPr>
        <p:txBody>
          <a:bodyPr wrap="square">
            <a:spAutoFit/>
          </a:bodyPr>
          <a:lstStyle/>
          <a:p>
            <a:r>
              <a:rPr lang="en-US" sz="2400" dirty="0"/>
              <a:t>Two main models of the IP life cycle</a:t>
            </a:r>
            <a:r>
              <a:rPr lang="en-US" sz="2400" dirty="0" smtClean="0"/>
              <a:t>:</a:t>
            </a:r>
            <a:endParaRPr lang="ru-RU" sz="2400" dirty="0" smtClean="0"/>
          </a:p>
          <a:p>
            <a:pPr marL="285750" indent="-285750">
              <a:buFont typeface="Arial" panose="020B0604020202020204" pitchFamily="34" charset="0"/>
              <a:buChar char="•"/>
            </a:pPr>
            <a:r>
              <a:rPr lang="en-US" sz="2400" dirty="0" smtClean="0"/>
              <a:t>Iterative</a:t>
            </a:r>
            <a:endParaRPr lang="ru-RU" sz="2400" dirty="0" smtClean="0"/>
          </a:p>
          <a:p>
            <a:pPr marL="285750" indent="-285750">
              <a:buFont typeface="Arial" panose="020B0604020202020204" pitchFamily="34" charset="0"/>
              <a:buChar char="•"/>
            </a:pPr>
            <a:r>
              <a:rPr lang="ru-RU" sz="2400" dirty="0"/>
              <a:t>С</a:t>
            </a:r>
            <a:r>
              <a:rPr lang="en-US" sz="2400" dirty="0" err="1" smtClean="0"/>
              <a:t>ascading</a:t>
            </a:r>
            <a:endParaRPr lang="ru-RU" sz="2400" dirty="0"/>
          </a:p>
        </p:txBody>
      </p:sp>
    </p:spTree>
    <p:extLst>
      <p:ext uri="{BB962C8B-B14F-4D97-AF65-F5344CB8AC3E}">
        <p14:creationId xmlns:p14="http://schemas.microsoft.com/office/powerpoint/2010/main" val="129649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02" y="260648"/>
            <a:ext cx="8229600" cy="1066800"/>
          </a:xfrm>
        </p:spPr>
        <p:txBody>
          <a:bodyPr/>
          <a:lstStyle/>
          <a:p>
            <a:r>
              <a:rPr lang="en-US" dirty="0"/>
              <a:t>Conceptual design</a:t>
            </a:r>
            <a:endParaRPr lang="ru-RU" dirty="0"/>
          </a:p>
        </p:txBody>
      </p:sp>
      <p:sp>
        <p:nvSpPr>
          <p:cNvPr id="3" name="Объект 2"/>
          <p:cNvSpPr>
            <a:spLocks noGrp="1"/>
          </p:cNvSpPr>
          <p:nvPr>
            <p:ph idx="1"/>
          </p:nvPr>
        </p:nvSpPr>
        <p:spPr>
          <a:xfrm>
            <a:off x="0" y="1052736"/>
            <a:ext cx="8229600" cy="1728192"/>
          </a:xfrm>
        </p:spPr>
        <p:txBody>
          <a:bodyPr>
            <a:normAutofit/>
          </a:bodyPr>
          <a:lstStyle/>
          <a:p>
            <a:pPr marL="109728" indent="0" algn="ctr">
              <a:buNone/>
            </a:pPr>
            <a:r>
              <a:rPr lang="en-US" sz="2400" dirty="0"/>
              <a:t>Description of the ER data model in IDEF1X notation (Erwin</a:t>
            </a:r>
            <a:r>
              <a:rPr lang="en-US" sz="2400" dirty="0" smtClean="0"/>
              <a:t>)</a:t>
            </a:r>
          </a:p>
          <a:p>
            <a:pPr marL="109728" indent="0">
              <a:buNone/>
            </a:pPr>
            <a:r>
              <a:rPr lang="en-US" sz="2000" dirty="0" smtClean="0"/>
              <a:t>         The </a:t>
            </a:r>
            <a:r>
              <a:rPr lang="en-US" sz="2000" dirty="0"/>
              <a:t>ER model consists of</a:t>
            </a:r>
            <a:endParaRPr lang="ru-RU" sz="2000" dirty="0"/>
          </a:p>
        </p:txBody>
      </p:sp>
      <p:sp>
        <p:nvSpPr>
          <p:cNvPr id="4" name="Прямоугольник 3"/>
          <p:cNvSpPr/>
          <p:nvPr/>
        </p:nvSpPr>
        <p:spPr>
          <a:xfrm>
            <a:off x="233264" y="2204864"/>
            <a:ext cx="4410744" cy="1508105"/>
          </a:xfrm>
          <a:prstGeom prst="rect">
            <a:avLst/>
          </a:prstGeom>
        </p:spPr>
        <p:txBody>
          <a:bodyPr wrap="square">
            <a:spAutoFit/>
          </a:bodyPr>
          <a:lstStyle/>
          <a:p>
            <a:r>
              <a:rPr lang="en-US" sz="2000" b="1" dirty="0" smtClean="0"/>
              <a:t>Entities</a:t>
            </a:r>
            <a:r>
              <a:rPr lang="en-US" dirty="0" smtClean="0"/>
              <a:t> </a:t>
            </a:r>
            <a:r>
              <a:rPr lang="en-US" dirty="0"/>
              <a:t>- an abstraction of a certain set of objects in the real world that have the same characteristics, rules and behaviors (a rectangle indicating the name in the form of a noun)</a:t>
            </a:r>
            <a:endParaRPr lang="ru-RU" dirty="0"/>
          </a:p>
        </p:txBody>
      </p:sp>
      <p:sp>
        <p:nvSpPr>
          <p:cNvPr id="5" name="Прямоугольник 4"/>
          <p:cNvSpPr/>
          <p:nvPr/>
        </p:nvSpPr>
        <p:spPr>
          <a:xfrm>
            <a:off x="233264" y="3789363"/>
            <a:ext cx="5562872" cy="1231106"/>
          </a:xfrm>
          <a:prstGeom prst="rect">
            <a:avLst/>
          </a:prstGeom>
        </p:spPr>
        <p:txBody>
          <a:bodyPr wrap="square">
            <a:spAutoFit/>
          </a:bodyPr>
          <a:lstStyle/>
          <a:p>
            <a:r>
              <a:rPr lang="en-US" sz="2000" b="1" dirty="0"/>
              <a:t>Attributes</a:t>
            </a:r>
            <a:r>
              <a:rPr lang="en-US" dirty="0"/>
              <a:t> - an abstraction of a characteristic possessed by all possible instances of an entity(inside the entity to which it belongs, with the indication of the name in the form of a noun)</a:t>
            </a:r>
            <a:endParaRPr lang="ru-RU" dirty="0"/>
          </a:p>
        </p:txBody>
      </p:sp>
      <p:sp>
        <p:nvSpPr>
          <p:cNvPr id="6" name="Прямоугольник 5"/>
          <p:cNvSpPr/>
          <p:nvPr/>
        </p:nvSpPr>
        <p:spPr>
          <a:xfrm>
            <a:off x="233086" y="5057059"/>
            <a:ext cx="5563050" cy="1508105"/>
          </a:xfrm>
          <a:prstGeom prst="rect">
            <a:avLst/>
          </a:prstGeom>
        </p:spPr>
        <p:txBody>
          <a:bodyPr wrap="square">
            <a:spAutoFit/>
          </a:bodyPr>
          <a:lstStyle/>
          <a:p>
            <a:r>
              <a:rPr lang="en-US" sz="2000" b="1" dirty="0"/>
              <a:t>Connections</a:t>
            </a:r>
            <a:r>
              <a:rPr lang="en-US" dirty="0"/>
              <a:t> are an abstraction of some relationships that systematically arise between different types of objects in the real world(a line connecting two entities with an indication of the relationship in the form of an action verb)</a:t>
            </a:r>
            <a:endParaRPr lang="ru-RU" dirty="0"/>
          </a:p>
        </p:txBody>
      </p:sp>
      <p:pic>
        <p:nvPicPr>
          <p:cNvPr id="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3214" y="2168525"/>
            <a:ext cx="164623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9988" y="2274888"/>
            <a:ext cx="1584325"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3663" y="2276475"/>
            <a:ext cx="10810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6402" y="2565400"/>
            <a:ext cx="143986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6188" y="2708275"/>
            <a:ext cx="143986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22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48" y="188640"/>
            <a:ext cx="8229600" cy="1066800"/>
          </a:xfrm>
        </p:spPr>
        <p:txBody>
          <a:bodyPr/>
          <a:lstStyle/>
          <a:p>
            <a:r>
              <a:rPr lang="en-US" dirty="0"/>
              <a:t>Conceptual design</a:t>
            </a:r>
            <a:endParaRPr lang="ru-RU" dirty="0"/>
          </a:p>
        </p:txBody>
      </p:sp>
      <p:sp>
        <p:nvSpPr>
          <p:cNvPr id="3" name="Объект 2"/>
          <p:cNvSpPr>
            <a:spLocks noGrp="1"/>
          </p:cNvSpPr>
          <p:nvPr>
            <p:ph idx="1"/>
          </p:nvPr>
        </p:nvSpPr>
        <p:spPr>
          <a:xfrm>
            <a:off x="71500" y="3257536"/>
            <a:ext cx="5436604" cy="1395600"/>
          </a:xfrm>
        </p:spPr>
        <p:txBody>
          <a:bodyPr>
            <a:normAutofit fontScale="85000" lnSpcReduction="20000"/>
          </a:bodyPr>
          <a:lstStyle/>
          <a:p>
            <a:pPr marL="109728" indent="0">
              <a:buNone/>
            </a:pPr>
            <a:r>
              <a:rPr lang="en-US" sz="3400" b="1" dirty="0"/>
              <a:t>Independent</a:t>
            </a:r>
            <a:r>
              <a:rPr lang="en-US" dirty="0"/>
              <a:t> entity Instances of an independent entity can be uniquely identified without defining its relationships with other entities;</a:t>
            </a:r>
            <a:endParaRPr lang="ru-RU" dirty="0"/>
          </a:p>
        </p:txBody>
      </p:sp>
      <p:sp>
        <p:nvSpPr>
          <p:cNvPr id="4" name="Прямоугольник 3"/>
          <p:cNvSpPr/>
          <p:nvPr/>
        </p:nvSpPr>
        <p:spPr>
          <a:xfrm>
            <a:off x="179512" y="1327120"/>
            <a:ext cx="8568952" cy="1323439"/>
          </a:xfrm>
          <a:prstGeom prst="rect">
            <a:avLst/>
          </a:prstGeom>
        </p:spPr>
        <p:txBody>
          <a:bodyPr wrap="square">
            <a:spAutoFit/>
          </a:bodyPr>
          <a:lstStyle/>
          <a:p>
            <a:pPr marL="109728" indent="0" algn="ctr">
              <a:buNone/>
            </a:pPr>
            <a:r>
              <a:rPr lang="en-US" sz="2800" dirty="0"/>
              <a:t>Description of the ER data model in IDEF1X notation (Erwin)</a:t>
            </a:r>
          </a:p>
          <a:p>
            <a:pPr marL="109728" indent="0">
              <a:buNone/>
            </a:pPr>
            <a:r>
              <a:rPr lang="en-US" sz="2400" dirty="0"/>
              <a:t> </a:t>
            </a:r>
            <a:r>
              <a:rPr lang="en-US" sz="2400" dirty="0" smtClean="0"/>
              <a:t>The </a:t>
            </a:r>
            <a:r>
              <a:rPr lang="en-US" sz="2400" dirty="0"/>
              <a:t>ER model consists of</a:t>
            </a:r>
            <a:endParaRPr lang="ru-RU" sz="2400" dirty="0"/>
          </a:p>
        </p:txBody>
      </p:sp>
      <p:sp>
        <p:nvSpPr>
          <p:cNvPr id="5" name="Прямоугольник 4"/>
          <p:cNvSpPr/>
          <p:nvPr/>
        </p:nvSpPr>
        <p:spPr>
          <a:xfrm>
            <a:off x="683568" y="2650559"/>
            <a:ext cx="3084499" cy="400110"/>
          </a:xfrm>
          <a:prstGeom prst="rect">
            <a:avLst/>
          </a:prstGeom>
        </p:spPr>
        <p:txBody>
          <a:bodyPr wrap="none">
            <a:spAutoFit/>
          </a:bodyPr>
          <a:lstStyle/>
          <a:p>
            <a:r>
              <a:rPr lang="en-US" sz="2000" dirty="0"/>
              <a:t>Entities can be of 2 types:</a:t>
            </a:r>
            <a:endParaRPr lang="ru-RU" sz="2000" dirty="0"/>
          </a:p>
        </p:txBody>
      </p:sp>
      <p:sp>
        <p:nvSpPr>
          <p:cNvPr id="6" name="Прямоугольник 5"/>
          <p:cNvSpPr/>
          <p:nvPr/>
        </p:nvSpPr>
        <p:spPr>
          <a:xfrm>
            <a:off x="154360" y="4653136"/>
            <a:ext cx="5569768" cy="1631216"/>
          </a:xfrm>
          <a:prstGeom prst="rect">
            <a:avLst/>
          </a:prstGeom>
        </p:spPr>
        <p:txBody>
          <a:bodyPr wrap="square">
            <a:spAutoFit/>
          </a:bodyPr>
          <a:lstStyle/>
          <a:p>
            <a:r>
              <a:rPr lang="en-US" sz="2800" b="1" dirty="0"/>
              <a:t>A dependent entity</a:t>
            </a:r>
            <a:r>
              <a:rPr lang="en-US" sz="2400" dirty="0"/>
              <a:t>, on the contrary, cannot be uniquely identified without defining its relationships with other entities.</a:t>
            </a:r>
            <a:endParaRPr lang="ru-RU" sz="2400" dirty="0"/>
          </a:p>
        </p:txBody>
      </p:sp>
      <p:pic>
        <p:nvPicPr>
          <p:cNvPr id="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6937" y="2133600"/>
            <a:ext cx="237648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6937" y="4431802"/>
            <a:ext cx="2160587"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54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157" y="260648"/>
            <a:ext cx="8229600" cy="1066800"/>
          </a:xfrm>
        </p:spPr>
        <p:txBody>
          <a:bodyPr/>
          <a:lstStyle/>
          <a:p>
            <a:r>
              <a:rPr lang="en-US" dirty="0"/>
              <a:t>Conceptual design</a:t>
            </a:r>
            <a:endParaRPr lang="ru-RU" dirty="0"/>
          </a:p>
        </p:txBody>
      </p:sp>
      <p:sp>
        <p:nvSpPr>
          <p:cNvPr id="3" name="Объект 2"/>
          <p:cNvSpPr>
            <a:spLocks noGrp="1"/>
          </p:cNvSpPr>
          <p:nvPr>
            <p:ph idx="1"/>
          </p:nvPr>
        </p:nvSpPr>
        <p:spPr>
          <a:xfrm>
            <a:off x="251520" y="1052736"/>
            <a:ext cx="8229600" cy="1944216"/>
          </a:xfrm>
        </p:spPr>
        <p:txBody>
          <a:bodyPr/>
          <a:lstStyle/>
          <a:p>
            <a:pPr marL="109728" indent="0" algn="ctr">
              <a:buNone/>
            </a:pPr>
            <a:r>
              <a:rPr lang="en-US" dirty="0"/>
              <a:t>Description of the ER data model in IDEF1X notation (Erwin)</a:t>
            </a:r>
          </a:p>
          <a:p>
            <a:pPr marL="109728" indent="0">
              <a:buNone/>
            </a:pPr>
            <a:r>
              <a:rPr lang="en-US" sz="2400" dirty="0"/>
              <a:t> The ER model consists </a:t>
            </a:r>
            <a:r>
              <a:rPr lang="en-US" sz="2400" dirty="0" smtClean="0"/>
              <a:t>of</a:t>
            </a:r>
            <a:endParaRPr lang="ru-RU" sz="2400" dirty="0"/>
          </a:p>
        </p:txBody>
      </p:sp>
      <p:sp>
        <p:nvSpPr>
          <p:cNvPr id="4" name="Прямоугольник 3"/>
          <p:cNvSpPr/>
          <p:nvPr/>
        </p:nvSpPr>
        <p:spPr>
          <a:xfrm>
            <a:off x="611560" y="2420888"/>
            <a:ext cx="3199915" cy="369332"/>
          </a:xfrm>
          <a:prstGeom prst="rect">
            <a:avLst/>
          </a:prstGeom>
        </p:spPr>
        <p:txBody>
          <a:bodyPr wrap="none">
            <a:spAutoFit/>
          </a:bodyPr>
          <a:lstStyle/>
          <a:p>
            <a:r>
              <a:rPr lang="en-US" dirty="0"/>
              <a:t>Connections can be of 2 types</a:t>
            </a:r>
            <a:endParaRPr lang="ru-RU" dirty="0"/>
          </a:p>
        </p:txBody>
      </p:sp>
      <p:sp>
        <p:nvSpPr>
          <p:cNvPr id="5" name="Прямоугольник 4"/>
          <p:cNvSpPr/>
          <p:nvPr/>
        </p:nvSpPr>
        <p:spPr>
          <a:xfrm>
            <a:off x="323528" y="2828836"/>
            <a:ext cx="8280920" cy="646331"/>
          </a:xfrm>
          <a:prstGeom prst="rect">
            <a:avLst/>
          </a:prstGeom>
          <a:solidFill>
            <a:schemeClr val="accent4">
              <a:lumMod val="20000"/>
              <a:lumOff val="80000"/>
            </a:schemeClr>
          </a:solidFill>
        </p:spPr>
        <p:txBody>
          <a:bodyPr wrap="square">
            <a:spAutoFit/>
          </a:bodyPr>
          <a:lstStyle/>
          <a:p>
            <a:r>
              <a:rPr lang="en-US" dirty="0"/>
              <a:t>A relationship is called identifying if an instance of a child entity is identified through its relationship with the parent </a:t>
            </a:r>
            <a:r>
              <a:rPr lang="en-US" dirty="0" smtClean="0"/>
              <a:t>entity.</a:t>
            </a:r>
            <a:endParaRPr lang="ru-RU" dirty="0"/>
          </a:p>
        </p:txBody>
      </p:sp>
      <p:sp>
        <p:nvSpPr>
          <p:cNvPr id="7" name="Прямоугольник 6"/>
          <p:cNvSpPr/>
          <p:nvPr/>
        </p:nvSpPr>
        <p:spPr>
          <a:xfrm>
            <a:off x="323528" y="3861048"/>
            <a:ext cx="8269979" cy="646331"/>
          </a:xfrm>
          <a:prstGeom prst="rect">
            <a:avLst/>
          </a:prstGeom>
          <a:solidFill>
            <a:schemeClr val="accent4">
              <a:lumMod val="20000"/>
              <a:lumOff val="80000"/>
            </a:schemeClr>
          </a:solidFill>
        </p:spPr>
        <p:txBody>
          <a:bodyPr wrap="square">
            <a:spAutoFit/>
          </a:bodyPr>
          <a:lstStyle/>
          <a:p>
            <a:r>
              <a:rPr lang="en-US" dirty="0"/>
              <a:t>A relationship is called non-identifying if an instance of a child entity is identified not through a relationship with the parent entity.</a:t>
            </a:r>
            <a:endParaRPr lang="ru-RU" dirty="0"/>
          </a:p>
        </p:txBody>
      </p:sp>
      <p:sp>
        <p:nvSpPr>
          <p:cNvPr id="8" name="Прямоугольник 7"/>
          <p:cNvSpPr/>
          <p:nvPr/>
        </p:nvSpPr>
        <p:spPr>
          <a:xfrm>
            <a:off x="345588" y="4869160"/>
            <a:ext cx="8280920" cy="1477328"/>
          </a:xfrm>
          <a:prstGeom prst="rect">
            <a:avLst/>
          </a:prstGeom>
          <a:solidFill>
            <a:schemeClr val="accent2">
              <a:lumMod val="20000"/>
              <a:lumOff val="80000"/>
            </a:schemeClr>
          </a:solidFill>
        </p:spPr>
        <p:txBody>
          <a:bodyPr wrap="square">
            <a:spAutoFit/>
          </a:bodyPr>
          <a:lstStyle/>
          <a:p>
            <a:r>
              <a:rPr lang="en-US" dirty="0"/>
              <a:t>For an identifying relationship, the attributes that make up the primary key of the parent entity will be included in the primary key of the child entity. A child entity with an identifying relationship is always dependent. For a non-identifying relationship, the attributes that make up the primary key of the parent entity will be part of the non-key attributes of the child entity.</a:t>
            </a:r>
            <a:endParaRPr lang="ru-RU" dirty="0"/>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2652" b="31347"/>
          <a:stretch/>
        </p:blipFill>
        <p:spPr bwMode="auto">
          <a:xfrm>
            <a:off x="4463988" y="2605554"/>
            <a:ext cx="16573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6300192" y="2423258"/>
            <a:ext cx="1346844" cy="369332"/>
          </a:xfrm>
          <a:prstGeom prst="rect">
            <a:avLst/>
          </a:prstGeom>
        </p:spPr>
        <p:txBody>
          <a:bodyPr wrap="none">
            <a:spAutoFit/>
          </a:bodyPr>
          <a:lstStyle/>
          <a:p>
            <a:r>
              <a:rPr lang="en-US" dirty="0"/>
              <a:t>identifying </a:t>
            </a:r>
            <a:endParaRPr lang="ru-RU" dirty="0"/>
          </a:p>
        </p:txBody>
      </p:sp>
      <p:sp>
        <p:nvSpPr>
          <p:cNvPr id="11" name="Прямоугольник 10"/>
          <p:cNvSpPr/>
          <p:nvPr/>
        </p:nvSpPr>
        <p:spPr>
          <a:xfrm>
            <a:off x="6286159" y="3475167"/>
            <a:ext cx="1774845" cy="369332"/>
          </a:xfrm>
          <a:prstGeom prst="rect">
            <a:avLst/>
          </a:prstGeom>
        </p:spPr>
        <p:txBody>
          <a:bodyPr wrap="none">
            <a:spAutoFit/>
          </a:bodyPr>
          <a:lstStyle/>
          <a:p>
            <a:r>
              <a:rPr lang="en-US" dirty="0"/>
              <a:t>non-identifying</a:t>
            </a:r>
            <a:endParaRPr lang="ru-RU" dirty="0"/>
          </a:p>
        </p:txBody>
      </p:sp>
      <p:pic>
        <p:nvPicPr>
          <p:cNvPr id="12" name="Picture 11"/>
          <p:cNvPicPr>
            <a:picLocks noChangeAspect="1" noChangeArrowheads="1"/>
          </p:cNvPicPr>
          <p:nvPr/>
        </p:nvPicPr>
        <p:blipFill rotWithShape="1">
          <a:blip r:embed="rId3">
            <a:extLst>
              <a:ext uri="{28A0092B-C50C-407E-A947-70E740481C1C}">
                <a14:useLocalDpi xmlns:a14="http://schemas.microsoft.com/office/drawing/2010/main" val="0"/>
              </a:ext>
            </a:extLst>
          </a:blip>
          <a:srcRect t="41582" b="29117"/>
          <a:stretch/>
        </p:blipFill>
        <p:spPr bwMode="auto">
          <a:xfrm>
            <a:off x="4369956" y="3567499"/>
            <a:ext cx="1728787" cy="18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9291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065" y="404664"/>
            <a:ext cx="8229600" cy="1066800"/>
          </a:xfrm>
        </p:spPr>
        <p:txBody>
          <a:bodyPr/>
          <a:lstStyle/>
          <a:p>
            <a:r>
              <a:rPr lang="en-US" dirty="0"/>
              <a:t>Conceptual design</a:t>
            </a:r>
            <a:endParaRPr lang="ru-RU" dirty="0"/>
          </a:p>
        </p:txBody>
      </p:sp>
      <p:sp>
        <p:nvSpPr>
          <p:cNvPr id="5" name="Text Box 8"/>
          <p:cNvSpPr txBox="1">
            <a:spLocks noChangeArrowheads="1"/>
          </p:cNvSpPr>
          <p:nvPr/>
        </p:nvSpPr>
        <p:spPr bwMode="auto">
          <a:xfrm>
            <a:off x="7164388" y="3789363"/>
            <a:ext cx="7921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b="1"/>
              <a:t>1:М</a:t>
            </a:r>
            <a:endParaRPr lang="ru-RU" altLang="ru-RU"/>
          </a:p>
        </p:txBody>
      </p:sp>
      <p:pic>
        <p:nvPicPr>
          <p:cNvPr id="6"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3644900"/>
            <a:ext cx="1657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3429000"/>
            <a:ext cx="17145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7"/>
          <p:cNvSpPr txBox="1">
            <a:spLocks noChangeArrowheads="1"/>
          </p:cNvSpPr>
          <p:nvPr/>
        </p:nvSpPr>
        <p:spPr bwMode="auto">
          <a:xfrm>
            <a:off x="7164388" y="3429000"/>
            <a:ext cx="7921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b="1"/>
              <a:t>1:1</a:t>
            </a:r>
            <a:endParaRPr lang="ru-RU" altLang="ru-RU"/>
          </a:p>
        </p:txBody>
      </p:sp>
      <p:pic>
        <p:nvPicPr>
          <p:cNvPr id="9"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4365625"/>
            <a:ext cx="172878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20"/>
          <p:cNvSpPr txBox="1">
            <a:spLocks noChangeArrowheads="1"/>
          </p:cNvSpPr>
          <p:nvPr/>
        </p:nvSpPr>
        <p:spPr bwMode="auto">
          <a:xfrm>
            <a:off x="7092950" y="4294188"/>
            <a:ext cx="7921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b="1"/>
              <a:t>М:М</a:t>
            </a:r>
            <a:endParaRPr lang="ru-RU" altLang="ru-RU"/>
          </a:p>
        </p:txBody>
      </p:sp>
      <p:pic>
        <p:nvPicPr>
          <p:cNvPr id="11"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8263" y="5805488"/>
            <a:ext cx="172878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2"/>
          <p:cNvSpPr txBox="1">
            <a:spLocks noChangeArrowheads="1"/>
          </p:cNvSpPr>
          <p:nvPr/>
        </p:nvSpPr>
        <p:spPr bwMode="auto">
          <a:xfrm>
            <a:off x="7092950" y="5734050"/>
            <a:ext cx="7921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ru-RU" altLang="ru-RU" b="1"/>
              <a:t>1:М</a:t>
            </a:r>
            <a:endParaRPr lang="ru-RU" altLang="ru-RU"/>
          </a:p>
        </p:txBody>
      </p:sp>
      <p:sp>
        <p:nvSpPr>
          <p:cNvPr id="13" name="Прямоугольник 12"/>
          <p:cNvSpPr/>
          <p:nvPr/>
        </p:nvSpPr>
        <p:spPr>
          <a:xfrm>
            <a:off x="504825" y="1340768"/>
            <a:ext cx="6984206" cy="369332"/>
          </a:xfrm>
          <a:prstGeom prst="rect">
            <a:avLst/>
          </a:prstGeom>
        </p:spPr>
        <p:txBody>
          <a:bodyPr wrap="square">
            <a:spAutoFit/>
          </a:bodyPr>
          <a:lstStyle/>
          <a:p>
            <a:r>
              <a:rPr lang="en-US" dirty="0"/>
              <a:t>Description of the ER data model in IDEF1X notation (Erwin)</a:t>
            </a:r>
            <a:endParaRPr lang="ru-RU" dirty="0"/>
          </a:p>
        </p:txBody>
      </p:sp>
      <p:sp>
        <p:nvSpPr>
          <p:cNvPr id="14" name="Прямоугольник 13"/>
          <p:cNvSpPr/>
          <p:nvPr/>
        </p:nvSpPr>
        <p:spPr>
          <a:xfrm>
            <a:off x="251520" y="1726325"/>
            <a:ext cx="3954929" cy="369332"/>
          </a:xfrm>
          <a:prstGeom prst="rect">
            <a:avLst/>
          </a:prstGeom>
        </p:spPr>
        <p:txBody>
          <a:bodyPr wrap="none">
            <a:spAutoFit/>
          </a:bodyPr>
          <a:lstStyle/>
          <a:p>
            <a:r>
              <a:rPr lang="en-US" dirty="0"/>
              <a:t>Displaying elements of the ER model</a:t>
            </a:r>
            <a:endParaRPr lang="ru-RU" dirty="0"/>
          </a:p>
        </p:txBody>
      </p:sp>
      <p:sp>
        <p:nvSpPr>
          <p:cNvPr id="15" name="Прямоугольник 14"/>
          <p:cNvSpPr/>
          <p:nvPr/>
        </p:nvSpPr>
        <p:spPr>
          <a:xfrm>
            <a:off x="745138" y="2095657"/>
            <a:ext cx="3340979" cy="369332"/>
          </a:xfrm>
          <a:prstGeom prst="rect">
            <a:avLst/>
          </a:prstGeom>
        </p:spPr>
        <p:txBody>
          <a:bodyPr wrap="none">
            <a:spAutoFit/>
          </a:bodyPr>
          <a:lstStyle/>
          <a:p>
            <a:r>
              <a:rPr lang="en-US" dirty="0"/>
              <a:t>Connections can display </a:t>
            </a:r>
            <a:r>
              <a:rPr lang="en-US" dirty="0">
                <a:solidFill>
                  <a:srgbClr val="FF0000"/>
                </a:solidFill>
              </a:rPr>
              <a:t>power</a:t>
            </a:r>
            <a:endParaRPr lang="ru-RU" dirty="0">
              <a:solidFill>
                <a:srgbClr val="FF0000"/>
              </a:solidFill>
            </a:endParaRPr>
          </a:p>
        </p:txBody>
      </p:sp>
      <p:sp>
        <p:nvSpPr>
          <p:cNvPr id="16" name="Прямоугольник 15"/>
          <p:cNvSpPr/>
          <p:nvPr/>
        </p:nvSpPr>
        <p:spPr>
          <a:xfrm>
            <a:off x="395536" y="2708920"/>
            <a:ext cx="8136904" cy="646331"/>
          </a:xfrm>
          <a:prstGeom prst="rect">
            <a:avLst/>
          </a:prstGeom>
          <a:solidFill>
            <a:srgbClr val="FFFFCC"/>
          </a:solidFill>
        </p:spPr>
        <p:txBody>
          <a:bodyPr wrap="square">
            <a:spAutoFit/>
          </a:bodyPr>
          <a:lstStyle/>
          <a:p>
            <a:r>
              <a:rPr lang="en-US" dirty="0">
                <a:solidFill>
                  <a:srgbClr val="FF0000"/>
                </a:solidFill>
              </a:rPr>
              <a:t>The link power </a:t>
            </a:r>
            <a:r>
              <a:rPr lang="en-US" dirty="0"/>
              <a:t>is the ratio of the number of instances of the parent entity to the corresponding number of instances of the child entity.</a:t>
            </a:r>
            <a:endParaRPr lang="ru-RU" dirty="0"/>
          </a:p>
        </p:txBody>
      </p:sp>
      <p:sp>
        <p:nvSpPr>
          <p:cNvPr id="17" name="Прямоугольник 16"/>
          <p:cNvSpPr/>
          <p:nvPr/>
        </p:nvSpPr>
        <p:spPr>
          <a:xfrm>
            <a:off x="384417" y="4689056"/>
            <a:ext cx="7979390" cy="923330"/>
          </a:xfrm>
          <a:prstGeom prst="rect">
            <a:avLst/>
          </a:prstGeom>
          <a:solidFill>
            <a:srgbClr val="D2EAF6"/>
          </a:solidFill>
        </p:spPr>
        <p:txBody>
          <a:bodyPr wrap="square">
            <a:spAutoFit/>
          </a:bodyPr>
          <a:lstStyle/>
          <a:p>
            <a:r>
              <a:rPr lang="en-US" dirty="0"/>
              <a:t>The validity of empty (NULL) values in </a:t>
            </a:r>
            <a:r>
              <a:rPr lang="en-US" dirty="0">
                <a:solidFill>
                  <a:srgbClr val="C00000"/>
                </a:solidFill>
              </a:rPr>
              <a:t>non-identifyin</a:t>
            </a:r>
            <a:r>
              <a:rPr lang="en-US" dirty="0"/>
              <a:t>g relationships is represented by </a:t>
            </a:r>
            <a:r>
              <a:rPr lang="en-US" dirty="0" err="1">
                <a:solidFill>
                  <a:srgbClr val="C00000"/>
                </a:solidFill>
              </a:rPr>
              <a:t>ERwin</a:t>
            </a:r>
            <a:r>
              <a:rPr lang="en-US" dirty="0"/>
              <a:t> as an empty diamond on the arc of the relationship from the side of the parent entity.</a:t>
            </a:r>
            <a:endParaRPr lang="ru-RU" dirty="0"/>
          </a:p>
        </p:txBody>
      </p:sp>
    </p:spTree>
    <p:extLst>
      <p:ext uri="{BB962C8B-B14F-4D97-AF65-F5344CB8AC3E}">
        <p14:creationId xmlns:p14="http://schemas.microsoft.com/office/powerpoint/2010/main" val="275488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360"/>
                                          </p:val>
                                        </p:tav>
                                        <p:tav tm="100000">
                                          <p:val>
                                            <p:fltVal val="0"/>
                                          </p:val>
                                        </p:tav>
                                      </p:tavLst>
                                    </p:anim>
                                    <p:animEffect transition="in" filter="fade">
                                      <p:cBhvr>
                                        <p:cTn id="10" dur="500"/>
                                        <p:tgtEl>
                                          <p:spTgt spid="7"/>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 calcmode="lin" valueType="num">
                                      <p:cBhvr>
                                        <p:cTn id="15" dur="500" fill="hold"/>
                                        <p:tgtEl>
                                          <p:spTgt spid="8"/>
                                        </p:tgtEl>
                                        <p:attrNameLst>
                                          <p:attrName>style.rotation</p:attrName>
                                        </p:attrNameLst>
                                      </p:cBhvr>
                                      <p:tavLst>
                                        <p:tav tm="0">
                                          <p:val>
                                            <p:fltVal val="360"/>
                                          </p:val>
                                        </p:tav>
                                        <p:tav tm="100000">
                                          <p:val>
                                            <p:fltVal val="0"/>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360"/>
                                          </p:val>
                                        </p:tav>
                                        <p:tav tm="100000">
                                          <p:val>
                                            <p:fltVal val="0"/>
                                          </p:val>
                                        </p:tav>
                                      </p:tavLst>
                                    </p:anim>
                                    <p:animEffect transition="in" filter="fade">
                                      <p:cBhvr>
                                        <p:cTn id="24" dur="500"/>
                                        <p:tgtEl>
                                          <p:spTgt spid="6"/>
                                        </p:tgtEl>
                                      </p:cBhvr>
                                    </p:animEffect>
                                  </p:childTnLst>
                                </p:cTn>
                              </p:par>
                              <p:par>
                                <p:cTn id="25" presetID="49" presetClass="entr" presetSubtype="0" decel="10000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 calcmode="lin" valueType="num">
                                      <p:cBhvr>
                                        <p:cTn id="29" dur="500" fill="hold"/>
                                        <p:tgtEl>
                                          <p:spTgt spid="5"/>
                                        </p:tgtEl>
                                        <p:attrNameLst>
                                          <p:attrName>style.rotation</p:attrName>
                                        </p:attrNameLst>
                                      </p:cBhvr>
                                      <p:tavLst>
                                        <p:tav tm="0">
                                          <p:val>
                                            <p:fltVal val="360"/>
                                          </p:val>
                                        </p:tav>
                                        <p:tav tm="100000">
                                          <p:val>
                                            <p:fltVal val="0"/>
                                          </p:val>
                                        </p:tav>
                                      </p:tavLst>
                                    </p:anim>
                                    <p:animEffect transition="in" filter="fad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 calcmode="lin" valueType="num">
                                      <p:cBhvr>
                                        <p:cTn id="37" dur="500" fill="hold"/>
                                        <p:tgtEl>
                                          <p:spTgt spid="9"/>
                                        </p:tgtEl>
                                        <p:attrNameLst>
                                          <p:attrName>style.rotation</p:attrName>
                                        </p:attrNameLst>
                                      </p:cBhvr>
                                      <p:tavLst>
                                        <p:tav tm="0">
                                          <p:val>
                                            <p:fltVal val="360"/>
                                          </p:val>
                                        </p:tav>
                                        <p:tav tm="100000">
                                          <p:val>
                                            <p:fltVal val="0"/>
                                          </p:val>
                                        </p:tav>
                                      </p:tavLst>
                                    </p:anim>
                                    <p:animEffect transition="in" filter="fade">
                                      <p:cBhvr>
                                        <p:cTn id="38" dur="500"/>
                                        <p:tgtEl>
                                          <p:spTgt spid="9"/>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 calcmode="lin" valueType="num">
                                      <p:cBhvr>
                                        <p:cTn id="51" dur="500" fill="hold"/>
                                        <p:tgtEl>
                                          <p:spTgt spid="11"/>
                                        </p:tgtEl>
                                        <p:attrNameLst>
                                          <p:attrName>style.rotation</p:attrName>
                                        </p:attrNameLst>
                                      </p:cBhvr>
                                      <p:tavLst>
                                        <p:tav tm="0">
                                          <p:val>
                                            <p:fltVal val="360"/>
                                          </p:val>
                                        </p:tav>
                                        <p:tav tm="100000">
                                          <p:val>
                                            <p:fltVal val="0"/>
                                          </p:val>
                                        </p:tav>
                                      </p:tavLst>
                                    </p:anim>
                                    <p:animEffect transition="in" filter="fade">
                                      <p:cBhvr>
                                        <p:cTn id="52" dur="500"/>
                                        <p:tgtEl>
                                          <p:spTgt spid="11"/>
                                        </p:tgtEl>
                                      </p:cBhvr>
                                    </p:animEffect>
                                  </p:childTnLst>
                                </p:cTn>
                              </p:par>
                              <p:par>
                                <p:cTn id="53" presetID="49" presetClass="entr" presetSubtype="0" decel="10000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 calcmode="lin" valueType="num">
                                      <p:cBhvr>
                                        <p:cTn id="57" dur="500" fill="hold"/>
                                        <p:tgtEl>
                                          <p:spTgt spid="12"/>
                                        </p:tgtEl>
                                        <p:attrNameLst>
                                          <p:attrName>style.rotation</p:attrName>
                                        </p:attrNameLst>
                                      </p:cBhvr>
                                      <p:tavLst>
                                        <p:tav tm="0">
                                          <p:val>
                                            <p:fltVal val="360"/>
                                          </p:val>
                                        </p:tav>
                                        <p:tav tm="100000">
                                          <p:val>
                                            <p:fltVal val="0"/>
                                          </p:val>
                                        </p:tav>
                                      </p:tavLst>
                                    </p:anim>
                                    <p:animEffect transition="in" filter="fade">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8229600" cy="1066800"/>
          </a:xfrm>
        </p:spPr>
        <p:txBody>
          <a:bodyPr/>
          <a:lstStyle/>
          <a:p>
            <a:r>
              <a:rPr lang="en-US" dirty="0" smtClean="0"/>
              <a:t>Conceptual design</a:t>
            </a:r>
            <a:endParaRPr lang="ru-RU"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916832"/>
            <a:ext cx="8642350" cy="456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359532" y="1052736"/>
            <a:ext cx="8282310" cy="369332"/>
          </a:xfrm>
          <a:prstGeom prst="rect">
            <a:avLst/>
          </a:prstGeom>
        </p:spPr>
        <p:txBody>
          <a:bodyPr wrap="square">
            <a:spAutoFit/>
          </a:bodyPr>
          <a:lstStyle/>
          <a:p>
            <a:r>
              <a:rPr lang="en-US" dirty="0"/>
              <a:t>An example of an ER data model of the IC "library" in IDEF1X (Erwin) notation</a:t>
            </a:r>
            <a:endParaRPr lang="ru-RU" dirty="0"/>
          </a:p>
        </p:txBody>
      </p:sp>
      <p:sp>
        <p:nvSpPr>
          <p:cNvPr id="6" name="Прямоугольник 5"/>
          <p:cNvSpPr/>
          <p:nvPr/>
        </p:nvSpPr>
        <p:spPr>
          <a:xfrm>
            <a:off x="2601769" y="1422068"/>
            <a:ext cx="3797835" cy="369332"/>
          </a:xfrm>
          <a:prstGeom prst="rect">
            <a:avLst/>
          </a:prstGeom>
          <a:solidFill>
            <a:srgbClr val="D2EAF6"/>
          </a:solidFill>
        </p:spPr>
        <p:txBody>
          <a:bodyPr wrap="none">
            <a:spAutoFit/>
          </a:bodyPr>
          <a:lstStyle/>
          <a:p>
            <a:r>
              <a:rPr lang="en-US" dirty="0"/>
              <a:t>One copy can be held by one reader</a:t>
            </a:r>
            <a:endParaRPr lang="ru-RU" dirty="0"/>
          </a:p>
        </p:txBody>
      </p:sp>
      <p:sp>
        <p:nvSpPr>
          <p:cNvPr id="7" name="Прямоугольник 6"/>
          <p:cNvSpPr/>
          <p:nvPr/>
        </p:nvSpPr>
        <p:spPr>
          <a:xfrm>
            <a:off x="3707904" y="1732166"/>
            <a:ext cx="4176143" cy="369332"/>
          </a:xfrm>
          <a:prstGeom prst="rect">
            <a:avLst/>
          </a:prstGeom>
          <a:solidFill>
            <a:schemeClr val="accent3">
              <a:lumMod val="40000"/>
              <a:lumOff val="60000"/>
            </a:schemeClr>
          </a:solidFill>
        </p:spPr>
        <p:txBody>
          <a:bodyPr wrap="none">
            <a:spAutoFit/>
          </a:bodyPr>
          <a:lstStyle/>
          <a:p>
            <a:r>
              <a:rPr lang="en-US" dirty="0"/>
              <a:t>One reader can hold multiple instances</a:t>
            </a:r>
            <a:endParaRPr lang="ru-RU" dirty="0"/>
          </a:p>
        </p:txBody>
      </p:sp>
      <p:sp>
        <p:nvSpPr>
          <p:cNvPr id="8" name="Прямоугольник 7"/>
          <p:cNvSpPr/>
          <p:nvPr/>
        </p:nvSpPr>
        <p:spPr>
          <a:xfrm>
            <a:off x="2241093" y="3831912"/>
            <a:ext cx="4158511" cy="369332"/>
          </a:xfrm>
          <a:prstGeom prst="rect">
            <a:avLst/>
          </a:prstGeom>
          <a:solidFill>
            <a:srgbClr val="CCFFFF"/>
          </a:solidFill>
        </p:spPr>
        <p:txBody>
          <a:bodyPr wrap="none">
            <a:spAutoFit/>
          </a:bodyPr>
          <a:lstStyle/>
          <a:p>
            <a:r>
              <a:rPr lang="en-US" dirty="0"/>
              <a:t>The books are available in many copies</a:t>
            </a:r>
            <a:endParaRPr lang="ru-RU" dirty="0"/>
          </a:p>
        </p:txBody>
      </p:sp>
      <p:sp>
        <p:nvSpPr>
          <p:cNvPr id="9" name="Прямоугольник 8"/>
          <p:cNvSpPr/>
          <p:nvPr/>
        </p:nvSpPr>
        <p:spPr>
          <a:xfrm>
            <a:off x="3563888" y="4412379"/>
            <a:ext cx="3029997" cy="369332"/>
          </a:xfrm>
          <a:prstGeom prst="rect">
            <a:avLst/>
          </a:prstGeom>
          <a:solidFill>
            <a:srgbClr val="99FF99"/>
          </a:solidFill>
        </p:spPr>
        <p:txBody>
          <a:bodyPr wrap="none">
            <a:spAutoFit/>
          </a:bodyPr>
          <a:lstStyle/>
          <a:p>
            <a:r>
              <a:rPr lang="en-US" dirty="0"/>
              <a:t>One copy refers to one book</a:t>
            </a:r>
            <a:endParaRPr lang="ru-RU" dirty="0"/>
          </a:p>
        </p:txBody>
      </p:sp>
      <p:sp>
        <p:nvSpPr>
          <p:cNvPr id="10" name="Прямоугольник 9"/>
          <p:cNvSpPr/>
          <p:nvPr/>
        </p:nvSpPr>
        <p:spPr>
          <a:xfrm>
            <a:off x="3905072" y="5085184"/>
            <a:ext cx="3781805" cy="369332"/>
          </a:xfrm>
          <a:prstGeom prst="rect">
            <a:avLst/>
          </a:prstGeom>
          <a:solidFill>
            <a:srgbClr val="FFFF66"/>
          </a:solidFill>
        </p:spPr>
        <p:txBody>
          <a:bodyPr wrap="none">
            <a:spAutoFit/>
          </a:bodyPr>
          <a:lstStyle/>
          <a:p>
            <a:r>
              <a:rPr lang="en-US" dirty="0"/>
              <a:t>Books belong to many catalog titles</a:t>
            </a:r>
            <a:endParaRPr lang="ru-RU" dirty="0"/>
          </a:p>
        </p:txBody>
      </p:sp>
      <p:sp>
        <p:nvSpPr>
          <p:cNvPr id="11" name="Прямоугольник 10"/>
          <p:cNvSpPr/>
          <p:nvPr/>
        </p:nvSpPr>
        <p:spPr>
          <a:xfrm>
            <a:off x="3371511" y="5581244"/>
            <a:ext cx="5482462" cy="369332"/>
          </a:xfrm>
          <a:prstGeom prst="rect">
            <a:avLst/>
          </a:prstGeom>
          <a:solidFill>
            <a:srgbClr val="FF6699"/>
          </a:solidFill>
        </p:spPr>
        <p:txBody>
          <a:bodyPr wrap="square">
            <a:spAutoFit/>
          </a:bodyPr>
          <a:lstStyle/>
          <a:p>
            <a:r>
              <a:rPr lang="en-US" dirty="0"/>
              <a:t>One name of the catalog is described in many books</a:t>
            </a:r>
            <a:endParaRPr lang="ru-RU" dirty="0"/>
          </a:p>
        </p:txBody>
      </p:sp>
    </p:spTree>
    <p:extLst>
      <p:ext uri="{BB962C8B-B14F-4D97-AF65-F5344CB8AC3E}">
        <p14:creationId xmlns:p14="http://schemas.microsoft.com/office/powerpoint/2010/main" val="751943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229600" cy="1066800"/>
          </a:xfrm>
        </p:spPr>
        <p:txBody>
          <a:bodyPr/>
          <a:lstStyle/>
          <a:p>
            <a:r>
              <a:rPr lang="en-US" dirty="0"/>
              <a:t>Conceptual design</a:t>
            </a:r>
            <a:endParaRPr lang="ru-RU" dirty="0"/>
          </a:p>
        </p:txBody>
      </p:sp>
      <p:sp>
        <p:nvSpPr>
          <p:cNvPr id="3" name="Объект 2"/>
          <p:cNvSpPr>
            <a:spLocks noGrp="1"/>
          </p:cNvSpPr>
          <p:nvPr>
            <p:ph idx="1"/>
          </p:nvPr>
        </p:nvSpPr>
        <p:spPr>
          <a:xfrm>
            <a:off x="467544" y="2142900"/>
            <a:ext cx="3538736" cy="1467608"/>
          </a:xfrm>
        </p:spPr>
        <p:txBody>
          <a:bodyPr>
            <a:normAutofit/>
          </a:bodyPr>
          <a:lstStyle/>
          <a:p>
            <a:pPr marL="109728" indent="0">
              <a:buNone/>
            </a:pPr>
            <a:r>
              <a:rPr lang="en-US" sz="2400" dirty="0">
                <a:solidFill>
                  <a:srgbClr val="C00000"/>
                </a:solidFill>
              </a:rPr>
              <a:t>- the functional approach (bottom-up or bottom-up design</a:t>
            </a:r>
            <a:r>
              <a:rPr lang="en-US" sz="2400" dirty="0" smtClean="0">
                <a:solidFill>
                  <a:srgbClr val="C00000"/>
                </a:solidFill>
              </a:rPr>
              <a:t>)</a:t>
            </a:r>
            <a:endParaRPr lang="ru-RU" sz="2400" dirty="0">
              <a:solidFill>
                <a:srgbClr val="C00000"/>
              </a:solidFill>
            </a:endParaRPr>
          </a:p>
        </p:txBody>
      </p:sp>
      <p:sp>
        <p:nvSpPr>
          <p:cNvPr id="4" name="Прямоугольник 3"/>
          <p:cNvSpPr/>
          <p:nvPr/>
        </p:nvSpPr>
        <p:spPr>
          <a:xfrm>
            <a:off x="3995936" y="2348880"/>
            <a:ext cx="4680520" cy="1323439"/>
          </a:xfrm>
          <a:prstGeom prst="rect">
            <a:avLst/>
          </a:prstGeom>
        </p:spPr>
        <p:txBody>
          <a:bodyPr wrap="square">
            <a:spAutoFit/>
          </a:bodyPr>
          <a:lstStyle/>
          <a:p>
            <a:r>
              <a:rPr lang="en-US" sz="2000" dirty="0"/>
              <a:t>implements the principle of "from the task" - </a:t>
            </a:r>
            <a:r>
              <a:rPr lang="en-US" sz="2000" u="sng" dirty="0">
                <a:solidFill>
                  <a:srgbClr val="C00000"/>
                </a:solidFill>
              </a:rPr>
              <a:t>defining attributes </a:t>
            </a:r>
            <a:r>
              <a:rPr lang="en-US" sz="2000" dirty="0"/>
              <a:t>that are grouped into initial relationships based on analysis.</a:t>
            </a:r>
            <a:endParaRPr lang="ru-RU" sz="2000" dirty="0"/>
          </a:p>
        </p:txBody>
      </p:sp>
      <p:sp>
        <p:nvSpPr>
          <p:cNvPr id="5" name="Прямоугольник 4"/>
          <p:cNvSpPr/>
          <p:nvPr/>
        </p:nvSpPr>
        <p:spPr>
          <a:xfrm>
            <a:off x="482468" y="4030906"/>
            <a:ext cx="3168352" cy="1569660"/>
          </a:xfrm>
          <a:prstGeom prst="rect">
            <a:avLst/>
          </a:prstGeom>
        </p:spPr>
        <p:txBody>
          <a:bodyPr wrap="square">
            <a:spAutoFit/>
          </a:bodyPr>
          <a:lstStyle/>
          <a:p>
            <a:r>
              <a:rPr lang="en-US" sz="2400" dirty="0">
                <a:solidFill>
                  <a:srgbClr val="C00000"/>
                </a:solidFill>
              </a:rPr>
              <a:t>- subject approach (top-down or top-down (top-down design))</a:t>
            </a:r>
            <a:endParaRPr lang="ru-RU" sz="2400" dirty="0">
              <a:solidFill>
                <a:srgbClr val="C00000"/>
              </a:solidFill>
            </a:endParaRPr>
          </a:p>
        </p:txBody>
      </p:sp>
      <p:sp>
        <p:nvSpPr>
          <p:cNvPr id="6" name="Прямоугольник 5"/>
          <p:cNvSpPr/>
          <p:nvPr/>
        </p:nvSpPr>
        <p:spPr>
          <a:xfrm>
            <a:off x="4050196" y="4077072"/>
            <a:ext cx="4572000" cy="1477328"/>
          </a:xfrm>
          <a:prstGeom prst="rect">
            <a:avLst/>
          </a:prstGeom>
        </p:spPr>
        <p:txBody>
          <a:bodyPr>
            <a:spAutoFit/>
          </a:bodyPr>
          <a:lstStyle/>
          <a:p>
            <a:r>
              <a:rPr lang="en-US" dirty="0"/>
              <a:t>implements the principle of "from the problem" - </a:t>
            </a:r>
            <a:r>
              <a:rPr lang="en-US" u="sng" dirty="0">
                <a:solidFill>
                  <a:srgbClr val="C00000"/>
                </a:solidFill>
              </a:rPr>
              <a:t>the definition of objects </a:t>
            </a:r>
            <a:r>
              <a:rPr lang="en-US" dirty="0"/>
              <a:t>(or entities) of the subject area, the relationships between them and the identification of attributes of objects.</a:t>
            </a:r>
            <a:endParaRPr lang="ru-RU" dirty="0"/>
          </a:p>
        </p:txBody>
      </p:sp>
      <p:sp>
        <p:nvSpPr>
          <p:cNvPr id="7" name="Прямоугольник 6"/>
          <p:cNvSpPr/>
          <p:nvPr/>
        </p:nvSpPr>
        <p:spPr>
          <a:xfrm>
            <a:off x="467544" y="1196752"/>
            <a:ext cx="8064896" cy="369332"/>
          </a:xfrm>
          <a:prstGeom prst="rect">
            <a:avLst/>
          </a:prstGeom>
        </p:spPr>
        <p:txBody>
          <a:bodyPr wrap="square">
            <a:spAutoFit/>
          </a:bodyPr>
          <a:lstStyle/>
          <a:p>
            <a:r>
              <a:rPr lang="en-US" dirty="0"/>
              <a:t>There are 2 approaches to the implementation of this design stage</a:t>
            </a:r>
            <a:endParaRPr lang="ru-RU" dirty="0"/>
          </a:p>
        </p:txBody>
      </p:sp>
    </p:spTree>
    <p:extLst>
      <p:ext uri="{BB962C8B-B14F-4D97-AF65-F5344CB8AC3E}">
        <p14:creationId xmlns:p14="http://schemas.microsoft.com/office/powerpoint/2010/main" val="2353027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229600" cy="1066800"/>
          </a:xfrm>
        </p:spPr>
        <p:txBody>
          <a:bodyPr/>
          <a:lstStyle/>
          <a:p>
            <a:r>
              <a:rPr lang="en-US" dirty="0"/>
              <a:t>Conceptual design</a:t>
            </a:r>
            <a:endParaRPr lang="ru-RU" dirty="0"/>
          </a:p>
        </p:txBody>
      </p:sp>
      <p:sp>
        <p:nvSpPr>
          <p:cNvPr id="6" name="Прямоугольник 5"/>
          <p:cNvSpPr/>
          <p:nvPr/>
        </p:nvSpPr>
        <p:spPr>
          <a:xfrm>
            <a:off x="539552" y="1196752"/>
            <a:ext cx="8136904" cy="646331"/>
          </a:xfrm>
          <a:prstGeom prst="rect">
            <a:avLst/>
          </a:prstGeom>
        </p:spPr>
        <p:txBody>
          <a:bodyPr wrap="square">
            <a:spAutoFit/>
          </a:bodyPr>
          <a:lstStyle/>
          <a:p>
            <a:r>
              <a:rPr lang="en-US" dirty="0"/>
              <a:t>An example of a functional approach to designing a trading company's IS database</a:t>
            </a:r>
            <a:endParaRPr lang="ru-RU" dirty="0"/>
          </a:p>
        </p:txBody>
      </p:sp>
      <p:sp>
        <p:nvSpPr>
          <p:cNvPr id="7" name="Прямоугольник 6"/>
          <p:cNvSpPr/>
          <p:nvPr/>
        </p:nvSpPr>
        <p:spPr>
          <a:xfrm>
            <a:off x="971600" y="1843083"/>
            <a:ext cx="2986715" cy="369332"/>
          </a:xfrm>
          <a:prstGeom prst="rect">
            <a:avLst/>
          </a:prstGeom>
        </p:spPr>
        <p:txBody>
          <a:bodyPr wrap="none">
            <a:spAutoFit/>
          </a:bodyPr>
          <a:lstStyle/>
          <a:p>
            <a:r>
              <a:rPr lang="en-US" dirty="0"/>
              <a:t>Attribute groups identified:</a:t>
            </a:r>
            <a:endParaRPr lang="ru-RU" dirty="0"/>
          </a:p>
        </p:txBody>
      </p:sp>
      <p:sp>
        <p:nvSpPr>
          <p:cNvPr id="8" name="Прямоугольник 7"/>
          <p:cNvSpPr/>
          <p:nvPr/>
        </p:nvSpPr>
        <p:spPr>
          <a:xfrm>
            <a:off x="417761" y="2348880"/>
            <a:ext cx="3655168" cy="338554"/>
          </a:xfrm>
          <a:prstGeom prst="rect">
            <a:avLst/>
          </a:prstGeom>
          <a:solidFill>
            <a:srgbClr val="CCFFFF"/>
          </a:solidFill>
        </p:spPr>
        <p:txBody>
          <a:bodyPr wrap="none">
            <a:spAutoFit/>
          </a:bodyPr>
          <a:lstStyle/>
          <a:p>
            <a:r>
              <a:rPr lang="en-US" sz="1600" dirty="0"/>
              <a:t>the group that characterizes the order,</a:t>
            </a:r>
            <a:endParaRPr lang="ru-RU" sz="1600" dirty="0"/>
          </a:p>
        </p:txBody>
      </p:sp>
      <p:sp>
        <p:nvSpPr>
          <p:cNvPr id="9" name="Прямоугольник 8"/>
          <p:cNvSpPr/>
          <p:nvPr/>
        </p:nvSpPr>
        <p:spPr>
          <a:xfrm>
            <a:off x="4283968" y="2348880"/>
            <a:ext cx="4572000" cy="338554"/>
          </a:xfrm>
          <a:prstGeom prst="rect">
            <a:avLst/>
          </a:prstGeom>
          <a:solidFill>
            <a:srgbClr val="99FF99"/>
          </a:solidFill>
        </p:spPr>
        <p:txBody>
          <a:bodyPr>
            <a:spAutoFit/>
          </a:bodyPr>
          <a:lstStyle/>
          <a:p>
            <a:r>
              <a:rPr lang="en-US" sz="1600" dirty="0"/>
              <a:t>the group that characterizes the arrival of goods</a:t>
            </a:r>
            <a:endParaRPr lang="ru-RU" sz="1600" dirty="0"/>
          </a:p>
        </p:txBody>
      </p:sp>
      <p:sp>
        <p:nvSpPr>
          <p:cNvPr id="10" name="Прямоугольник 9"/>
          <p:cNvSpPr/>
          <p:nvPr/>
        </p:nvSpPr>
        <p:spPr>
          <a:xfrm>
            <a:off x="417761" y="2852936"/>
            <a:ext cx="3857646" cy="3970318"/>
          </a:xfrm>
          <a:prstGeom prst="rect">
            <a:avLst/>
          </a:prstGeom>
          <a:solidFill>
            <a:srgbClr val="CCFFFF"/>
          </a:solidFill>
        </p:spPr>
        <p:txBody>
          <a:bodyPr wrap="square">
            <a:spAutoFit/>
          </a:bodyPr>
          <a:lstStyle/>
          <a:p>
            <a:r>
              <a:rPr lang="en-US" dirty="0"/>
              <a:t>Order </a:t>
            </a:r>
            <a:r>
              <a:rPr lang="en-US" dirty="0" smtClean="0"/>
              <a:t>date</a:t>
            </a:r>
            <a:endParaRPr lang="ru-RU" dirty="0" smtClean="0"/>
          </a:p>
          <a:p>
            <a:r>
              <a:rPr lang="en-US" dirty="0" smtClean="0"/>
              <a:t>Order number</a:t>
            </a:r>
            <a:endParaRPr lang="ru-RU" dirty="0" smtClean="0"/>
          </a:p>
          <a:p>
            <a:r>
              <a:rPr lang="en-US" dirty="0" smtClean="0"/>
              <a:t>Organization</a:t>
            </a:r>
            <a:endParaRPr lang="ru-RU" dirty="0" smtClean="0"/>
          </a:p>
          <a:p>
            <a:r>
              <a:rPr lang="en-US" dirty="0" smtClean="0"/>
              <a:t>Customer</a:t>
            </a:r>
            <a:endParaRPr lang="ru-RU" dirty="0" smtClean="0"/>
          </a:p>
          <a:p>
            <a:r>
              <a:rPr lang="en-US" dirty="0" smtClean="0"/>
              <a:t>Customer's </a:t>
            </a:r>
            <a:r>
              <a:rPr lang="en-US" dirty="0"/>
              <a:t>address, </a:t>
            </a:r>
            <a:r>
              <a:rPr lang="en-US" dirty="0" err="1" smtClean="0"/>
              <a:t>tel</a:t>
            </a:r>
            <a:endParaRPr lang="ru-RU" dirty="0" smtClean="0"/>
          </a:p>
          <a:p>
            <a:r>
              <a:rPr lang="en-US" dirty="0" smtClean="0"/>
              <a:t>Full </a:t>
            </a:r>
            <a:r>
              <a:rPr lang="en-US" dirty="0"/>
              <a:t>name of the contact person </a:t>
            </a:r>
            <a:r>
              <a:rPr lang="en-US" dirty="0" smtClean="0"/>
              <a:t>position</a:t>
            </a:r>
            <a:endParaRPr lang="ru-RU" dirty="0" smtClean="0"/>
          </a:p>
          <a:p>
            <a:r>
              <a:rPr lang="en-US" dirty="0" smtClean="0"/>
              <a:t>Position</a:t>
            </a:r>
            <a:r>
              <a:rPr lang="en-US" dirty="0"/>
              <a:t>, full name of the </a:t>
            </a:r>
            <a:r>
              <a:rPr lang="en-US" dirty="0" smtClean="0"/>
              <a:t>employee</a:t>
            </a:r>
            <a:endParaRPr lang="ru-RU" dirty="0" smtClean="0"/>
          </a:p>
          <a:p>
            <a:r>
              <a:rPr lang="en-US" dirty="0" smtClean="0"/>
              <a:t>Product name</a:t>
            </a:r>
            <a:endParaRPr lang="ru-RU" dirty="0" smtClean="0"/>
          </a:p>
          <a:p>
            <a:r>
              <a:rPr lang="en-US" dirty="0" smtClean="0"/>
              <a:t>Product Specification</a:t>
            </a:r>
            <a:endParaRPr lang="ru-RU" dirty="0" smtClean="0"/>
          </a:p>
          <a:p>
            <a:r>
              <a:rPr lang="en-US" dirty="0" smtClean="0"/>
              <a:t>Quantity</a:t>
            </a:r>
            <a:endParaRPr lang="ru-RU" dirty="0" smtClean="0"/>
          </a:p>
          <a:p>
            <a:r>
              <a:rPr lang="en-US" dirty="0" smtClean="0"/>
              <a:t>Price</a:t>
            </a:r>
            <a:endParaRPr lang="ru-RU" dirty="0" smtClean="0"/>
          </a:p>
          <a:p>
            <a:r>
              <a:rPr lang="en-US" dirty="0" smtClean="0"/>
              <a:t>The amount</a:t>
            </a:r>
            <a:endParaRPr lang="ru-RU" dirty="0" smtClean="0"/>
          </a:p>
          <a:p>
            <a:r>
              <a:rPr lang="en-US" dirty="0" smtClean="0"/>
              <a:t>Total </a:t>
            </a:r>
            <a:r>
              <a:rPr lang="en-US" dirty="0"/>
              <a:t>amount</a:t>
            </a:r>
            <a:endParaRPr lang="ru-RU" dirty="0"/>
          </a:p>
        </p:txBody>
      </p:sp>
      <p:sp>
        <p:nvSpPr>
          <p:cNvPr id="11" name="Прямоугольник 10"/>
          <p:cNvSpPr/>
          <p:nvPr/>
        </p:nvSpPr>
        <p:spPr>
          <a:xfrm>
            <a:off x="4275406" y="2852936"/>
            <a:ext cx="4572000" cy="2862322"/>
          </a:xfrm>
          <a:prstGeom prst="rect">
            <a:avLst/>
          </a:prstGeom>
          <a:solidFill>
            <a:srgbClr val="99FF99"/>
          </a:solidFill>
        </p:spPr>
        <p:txBody>
          <a:bodyPr>
            <a:spAutoFit/>
          </a:bodyPr>
          <a:lstStyle/>
          <a:p>
            <a:r>
              <a:rPr lang="en-US" dirty="0"/>
              <a:t>Product Name </a:t>
            </a:r>
            <a:endParaRPr lang="ru-RU" dirty="0" smtClean="0"/>
          </a:p>
          <a:p>
            <a:r>
              <a:rPr lang="en-US" dirty="0" smtClean="0"/>
              <a:t>Product </a:t>
            </a:r>
            <a:r>
              <a:rPr lang="en-US" dirty="0"/>
              <a:t>Specification </a:t>
            </a:r>
            <a:endParaRPr lang="ru-RU" dirty="0" smtClean="0"/>
          </a:p>
          <a:p>
            <a:r>
              <a:rPr lang="en-US" dirty="0" smtClean="0"/>
              <a:t>Supplier </a:t>
            </a:r>
            <a:r>
              <a:rPr lang="en-US" dirty="0"/>
              <a:t>organization </a:t>
            </a:r>
            <a:endParaRPr lang="ru-RU" dirty="0" smtClean="0"/>
          </a:p>
          <a:p>
            <a:r>
              <a:rPr lang="en-US" dirty="0" smtClean="0"/>
              <a:t>Supplier </a:t>
            </a:r>
            <a:r>
              <a:rPr lang="en-US" dirty="0"/>
              <a:t>address, tel. </a:t>
            </a:r>
            <a:endParaRPr lang="ru-RU" dirty="0" smtClean="0"/>
          </a:p>
          <a:p>
            <a:r>
              <a:rPr lang="en-US" dirty="0" smtClean="0"/>
              <a:t>Position</a:t>
            </a:r>
            <a:r>
              <a:rPr lang="en-US" dirty="0"/>
              <a:t>, full name of the contact person </a:t>
            </a:r>
            <a:endParaRPr lang="ru-RU" dirty="0" smtClean="0"/>
          </a:p>
          <a:p>
            <a:r>
              <a:rPr lang="en-US" dirty="0" smtClean="0"/>
              <a:t>Date </a:t>
            </a:r>
            <a:r>
              <a:rPr lang="en-US" dirty="0"/>
              <a:t>of delivery </a:t>
            </a:r>
            <a:endParaRPr lang="ru-RU" dirty="0" smtClean="0"/>
          </a:p>
          <a:p>
            <a:r>
              <a:rPr lang="en-US" dirty="0" smtClean="0"/>
              <a:t>Invoice </a:t>
            </a:r>
            <a:r>
              <a:rPr lang="en-US" dirty="0"/>
              <a:t>number </a:t>
            </a:r>
            <a:endParaRPr lang="ru-RU" dirty="0" smtClean="0"/>
          </a:p>
          <a:p>
            <a:r>
              <a:rPr lang="en-US" dirty="0" smtClean="0"/>
              <a:t>Quantity </a:t>
            </a:r>
            <a:r>
              <a:rPr lang="en-US" dirty="0"/>
              <a:t>of arrival </a:t>
            </a:r>
            <a:endParaRPr lang="ru-RU" dirty="0" smtClean="0"/>
          </a:p>
          <a:p>
            <a:r>
              <a:rPr lang="en-US" dirty="0" smtClean="0"/>
              <a:t>Price </a:t>
            </a:r>
            <a:endParaRPr lang="ru-RU" dirty="0" smtClean="0"/>
          </a:p>
          <a:p>
            <a:r>
              <a:rPr lang="en-US" dirty="0" smtClean="0"/>
              <a:t>Amount</a:t>
            </a:r>
            <a:endParaRPr lang="ru-RU" dirty="0"/>
          </a:p>
        </p:txBody>
      </p:sp>
    </p:spTree>
    <p:extLst>
      <p:ext uri="{BB962C8B-B14F-4D97-AF65-F5344CB8AC3E}">
        <p14:creationId xmlns:p14="http://schemas.microsoft.com/office/powerpoint/2010/main" val="34694275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76672"/>
            <a:ext cx="8229600" cy="1066800"/>
          </a:xfrm>
        </p:spPr>
        <p:txBody>
          <a:bodyPr/>
          <a:lstStyle/>
          <a:p>
            <a:r>
              <a:rPr lang="en-US" dirty="0"/>
              <a:t>Conceptual design</a:t>
            </a:r>
            <a:endParaRPr lang="ru-RU" dirty="0"/>
          </a:p>
        </p:txBody>
      </p:sp>
      <p:pic>
        <p:nvPicPr>
          <p:cNvPr id="4" name="Picture 19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2261813"/>
            <a:ext cx="8229600" cy="429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392088" y="1243577"/>
            <a:ext cx="7992888" cy="923330"/>
          </a:xfrm>
          <a:prstGeom prst="rect">
            <a:avLst/>
          </a:prstGeom>
        </p:spPr>
        <p:txBody>
          <a:bodyPr wrap="square">
            <a:spAutoFit/>
          </a:bodyPr>
          <a:lstStyle/>
          <a:p>
            <a:r>
              <a:rPr lang="en-US" dirty="0"/>
              <a:t>An example of a subject-based approach to designing a trading company's IS database</a:t>
            </a:r>
            <a:endParaRPr lang="ru-RU" dirty="0"/>
          </a:p>
          <a:p>
            <a:r>
              <a:rPr lang="en-US" dirty="0"/>
              <a:t>Objects, their </a:t>
            </a:r>
            <a:r>
              <a:rPr lang="en-US" u="sng" dirty="0"/>
              <a:t>attributes </a:t>
            </a:r>
            <a:r>
              <a:rPr lang="en-US" dirty="0"/>
              <a:t>and relations are revealed:</a:t>
            </a:r>
            <a:endParaRPr lang="ru-RU" dirty="0"/>
          </a:p>
        </p:txBody>
      </p:sp>
    </p:spTree>
    <p:extLst>
      <p:ext uri="{BB962C8B-B14F-4D97-AF65-F5344CB8AC3E}">
        <p14:creationId xmlns:p14="http://schemas.microsoft.com/office/powerpoint/2010/main" val="1476004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229600" cy="1066800"/>
          </a:xfrm>
        </p:spPr>
        <p:txBody>
          <a:bodyPr/>
          <a:lstStyle/>
          <a:p>
            <a:r>
              <a:rPr lang="en-US" dirty="0" err="1"/>
              <a:t>Datalogical</a:t>
            </a:r>
            <a:r>
              <a:rPr lang="en-US" dirty="0"/>
              <a:t> design</a:t>
            </a:r>
            <a:endParaRPr lang="ru-RU" dirty="0"/>
          </a:p>
        </p:txBody>
      </p:sp>
      <p:sp>
        <p:nvSpPr>
          <p:cNvPr id="4" name="Прямоугольник 3"/>
          <p:cNvSpPr/>
          <p:nvPr/>
        </p:nvSpPr>
        <p:spPr>
          <a:xfrm>
            <a:off x="827584" y="1196752"/>
            <a:ext cx="6768752" cy="369332"/>
          </a:xfrm>
          <a:prstGeom prst="rect">
            <a:avLst/>
          </a:prstGeom>
        </p:spPr>
        <p:txBody>
          <a:bodyPr wrap="square">
            <a:spAutoFit/>
          </a:bodyPr>
          <a:lstStyle/>
          <a:p>
            <a:r>
              <a:rPr lang="en-US" dirty="0"/>
              <a:t>The main goal of the stage is to develop a database schema.</a:t>
            </a:r>
            <a:endParaRPr lang="ru-RU" dirty="0"/>
          </a:p>
        </p:txBody>
      </p:sp>
      <p:sp>
        <p:nvSpPr>
          <p:cNvPr id="6" name="Прямоугольник 5"/>
          <p:cNvSpPr/>
          <p:nvPr/>
        </p:nvSpPr>
        <p:spPr>
          <a:xfrm>
            <a:off x="251520" y="1700808"/>
            <a:ext cx="7848872" cy="923330"/>
          </a:xfrm>
          <a:prstGeom prst="rect">
            <a:avLst/>
          </a:prstGeom>
        </p:spPr>
        <p:txBody>
          <a:bodyPr wrap="square">
            <a:spAutoFit/>
          </a:bodyPr>
          <a:lstStyle/>
          <a:p>
            <a:r>
              <a:rPr lang="en-US" dirty="0"/>
              <a:t> </a:t>
            </a:r>
            <a:r>
              <a:rPr lang="en-US" dirty="0">
                <a:solidFill>
                  <a:srgbClr val="C00000"/>
                </a:solidFill>
              </a:rPr>
              <a:t>A database schema </a:t>
            </a:r>
            <a:r>
              <a:rPr lang="en-US" dirty="0"/>
              <a:t>is a set of interrelated relationships in which all attributes, their types and integrity constraints are defined, primary and secondary keys are set, indexes are defined. </a:t>
            </a:r>
            <a:endParaRPr lang="ru-RU" dirty="0"/>
          </a:p>
        </p:txBody>
      </p:sp>
      <p:sp>
        <p:nvSpPr>
          <p:cNvPr id="7" name="Прямоугольник 6"/>
          <p:cNvSpPr/>
          <p:nvPr/>
        </p:nvSpPr>
        <p:spPr>
          <a:xfrm>
            <a:off x="467544" y="2624138"/>
            <a:ext cx="5814392" cy="369332"/>
          </a:xfrm>
          <a:prstGeom prst="rect">
            <a:avLst/>
          </a:prstGeom>
        </p:spPr>
        <p:txBody>
          <a:bodyPr wrap="square">
            <a:spAutoFit/>
          </a:bodyPr>
          <a:lstStyle/>
          <a:p>
            <a:r>
              <a:rPr lang="en-US" dirty="0"/>
              <a:t>Creating a database schema is performed in 2 stages.</a:t>
            </a:r>
            <a:endParaRPr lang="ru-RU" dirty="0"/>
          </a:p>
        </p:txBody>
      </p:sp>
      <p:sp>
        <p:nvSpPr>
          <p:cNvPr id="8" name="Прямоугольник 7"/>
          <p:cNvSpPr/>
          <p:nvPr/>
        </p:nvSpPr>
        <p:spPr>
          <a:xfrm>
            <a:off x="502207" y="3436648"/>
            <a:ext cx="2569934" cy="369332"/>
          </a:xfrm>
          <a:prstGeom prst="rect">
            <a:avLst/>
          </a:prstGeom>
        </p:spPr>
        <p:txBody>
          <a:bodyPr wrap="none">
            <a:spAutoFit/>
          </a:bodyPr>
          <a:lstStyle/>
          <a:p>
            <a:r>
              <a:rPr lang="en-US" u="sng" dirty="0">
                <a:solidFill>
                  <a:srgbClr val="C00000"/>
                </a:solidFill>
              </a:rPr>
              <a:t>Stage 1</a:t>
            </a:r>
            <a:r>
              <a:rPr lang="en-US" dirty="0"/>
              <a:t>. Synthesis stage</a:t>
            </a:r>
            <a:endParaRPr lang="ru-RU" dirty="0"/>
          </a:p>
        </p:txBody>
      </p:sp>
      <p:sp>
        <p:nvSpPr>
          <p:cNvPr id="10" name="Прямоугольник 9"/>
          <p:cNvSpPr/>
          <p:nvPr/>
        </p:nvSpPr>
        <p:spPr>
          <a:xfrm>
            <a:off x="251520" y="4512437"/>
            <a:ext cx="3238387" cy="369332"/>
          </a:xfrm>
          <a:prstGeom prst="rect">
            <a:avLst/>
          </a:prstGeom>
        </p:spPr>
        <p:txBody>
          <a:bodyPr wrap="none">
            <a:spAutoFit/>
          </a:bodyPr>
          <a:lstStyle/>
          <a:p>
            <a:r>
              <a:rPr lang="en-US" u="sng" dirty="0">
                <a:solidFill>
                  <a:srgbClr val="C00000"/>
                </a:solidFill>
              </a:rPr>
              <a:t>Stage 2</a:t>
            </a:r>
            <a:r>
              <a:rPr lang="en-US" dirty="0"/>
              <a:t>. Decomposition stage.</a:t>
            </a:r>
            <a:endParaRPr lang="ru-RU" dirty="0"/>
          </a:p>
        </p:txBody>
      </p:sp>
      <p:sp>
        <p:nvSpPr>
          <p:cNvPr id="11" name="Прямоугольник 10"/>
          <p:cNvSpPr/>
          <p:nvPr/>
        </p:nvSpPr>
        <p:spPr>
          <a:xfrm>
            <a:off x="3995936" y="3428778"/>
            <a:ext cx="4572000" cy="646331"/>
          </a:xfrm>
          <a:prstGeom prst="rect">
            <a:avLst/>
          </a:prstGeom>
        </p:spPr>
        <p:txBody>
          <a:bodyPr>
            <a:spAutoFit/>
          </a:bodyPr>
          <a:lstStyle/>
          <a:p>
            <a:r>
              <a:rPr lang="en-US" dirty="0"/>
              <a:t>Creating initial relationships based on the results of the previous stage</a:t>
            </a:r>
            <a:endParaRPr lang="ru-RU" dirty="0"/>
          </a:p>
        </p:txBody>
      </p:sp>
      <p:sp>
        <p:nvSpPr>
          <p:cNvPr id="12" name="Прямоугольник 11"/>
          <p:cNvSpPr/>
          <p:nvPr/>
        </p:nvSpPr>
        <p:spPr>
          <a:xfrm>
            <a:off x="3986358" y="4488795"/>
            <a:ext cx="4572000" cy="923330"/>
          </a:xfrm>
          <a:prstGeom prst="rect">
            <a:avLst/>
          </a:prstGeom>
        </p:spPr>
        <p:txBody>
          <a:bodyPr>
            <a:spAutoFit/>
          </a:bodyPr>
          <a:lstStyle/>
          <a:p>
            <a:r>
              <a:rPr lang="en-US" dirty="0"/>
              <a:t>Replacing the original relationships with another set of relationships in order to obtain a correct database schema</a:t>
            </a:r>
            <a:endParaRPr lang="ru-RU" dirty="0"/>
          </a:p>
        </p:txBody>
      </p:sp>
      <p:sp>
        <p:nvSpPr>
          <p:cNvPr id="13" name="Прямоугольник 12"/>
          <p:cNvSpPr/>
          <p:nvPr/>
        </p:nvSpPr>
        <p:spPr>
          <a:xfrm>
            <a:off x="274914" y="5434186"/>
            <a:ext cx="7537446" cy="646331"/>
          </a:xfrm>
          <a:prstGeom prst="rect">
            <a:avLst/>
          </a:prstGeom>
        </p:spPr>
        <p:txBody>
          <a:bodyPr wrap="square">
            <a:spAutoFit/>
          </a:bodyPr>
          <a:lstStyle/>
          <a:p>
            <a:r>
              <a:rPr lang="en-US" dirty="0">
                <a:solidFill>
                  <a:srgbClr val="C00000"/>
                </a:solidFill>
              </a:rPr>
              <a:t>The correct database </a:t>
            </a:r>
            <a:r>
              <a:rPr lang="en-US" dirty="0"/>
              <a:t>schema is </a:t>
            </a:r>
            <a:r>
              <a:rPr lang="en-US" dirty="0" smtClean="0"/>
              <a:t> </a:t>
            </a:r>
            <a:r>
              <a:rPr lang="en-US" dirty="0"/>
              <a:t>a scheme in which there are no unwanted dependencies between the attributes of the relationship.</a:t>
            </a:r>
            <a:endParaRPr lang="ru-RU" dirty="0"/>
          </a:p>
        </p:txBody>
      </p:sp>
      <p:sp>
        <p:nvSpPr>
          <p:cNvPr id="14" name="Стрелка вправо 13"/>
          <p:cNvSpPr/>
          <p:nvPr/>
        </p:nvSpPr>
        <p:spPr>
          <a:xfrm>
            <a:off x="3489906" y="3621314"/>
            <a:ext cx="496451" cy="130629"/>
          </a:xfrm>
          <a:prstGeom prst="rightArrow">
            <a:avLst/>
          </a:prstGeom>
          <a:solidFill>
            <a:srgbClr val="FFFF66"/>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право 14"/>
          <p:cNvSpPr/>
          <p:nvPr/>
        </p:nvSpPr>
        <p:spPr>
          <a:xfrm>
            <a:off x="3489907" y="4697103"/>
            <a:ext cx="364829" cy="184666"/>
          </a:xfrm>
          <a:prstGeom prst="rightArrow">
            <a:avLst/>
          </a:prstGeom>
          <a:solidFill>
            <a:srgbClr val="FFFF66"/>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492108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229600" cy="1066800"/>
          </a:xfrm>
        </p:spPr>
        <p:txBody>
          <a:bodyPr/>
          <a:lstStyle/>
          <a:p>
            <a:r>
              <a:rPr lang="en-US" dirty="0"/>
              <a:t>Synthesis stage </a:t>
            </a:r>
            <a:endParaRPr lang="ru-RU" dirty="0"/>
          </a:p>
        </p:txBody>
      </p:sp>
      <p:sp>
        <p:nvSpPr>
          <p:cNvPr id="3" name="Объект 2"/>
          <p:cNvSpPr>
            <a:spLocks noGrp="1"/>
          </p:cNvSpPr>
          <p:nvPr>
            <p:ph idx="1"/>
          </p:nvPr>
        </p:nvSpPr>
        <p:spPr/>
        <p:txBody>
          <a:bodyPr>
            <a:normAutofit fontScale="92500" lnSpcReduction="20000"/>
          </a:bodyPr>
          <a:lstStyle/>
          <a:p>
            <a:pPr marL="109728" indent="0">
              <a:buNone/>
            </a:pPr>
            <a:r>
              <a:rPr lang="en-US" dirty="0" smtClean="0"/>
              <a:t>When </a:t>
            </a:r>
            <a:r>
              <a:rPr lang="en-US" dirty="0"/>
              <a:t>using the functional approach, it is </a:t>
            </a:r>
            <a:endParaRPr lang="ru-RU" dirty="0" smtClean="0"/>
          </a:p>
          <a:p>
            <a:pPr lvl="1"/>
            <a:r>
              <a:rPr lang="en-US" dirty="0" smtClean="0"/>
              <a:t>transferring </a:t>
            </a:r>
            <a:r>
              <a:rPr lang="en-US" dirty="0"/>
              <a:t>the grouped attributes to the corresponding table, </a:t>
            </a:r>
            <a:endParaRPr lang="ru-RU" dirty="0" smtClean="0"/>
          </a:p>
          <a:p>
            <a:pPr lvl="1"/>
            <a:r>
              <a:rPr lang="en-US" dirty="0" smtClean="0"/>
              <a:t>determining </a:t>
            </a:r>
            <a:r>
              <a:rPr lang="en-US" dirty="0"/>
              <a:t>the primary keys in the tables</a:t>
            </a:r>
            <a:r>
              <a:rPr lang="en-US" dirty="0" smtClean="0"/>
              <a:t>,</a:t>
            </a:r>
            <a:endParaRPr lang="ru-RU" dirty="0" smtClean="0"/>
          </a:p>
          <a:p>
            <a:pPr lvl="1"/>
            <a:r>
              <a:rPr lang="en-US" dirty="0" smtClean="0"/>
              <a:t>determining </a:t>
            </a:r>
            <a:r>
              <a:rPr lang="en-US" dirty="0"/>
              <a:t>the general attributes by which links are established.  </a:t>
            </a:r>
            <a:endParaRPr lang="ru-RU" dirty="0" smtClean="0"/>
          </a:p>
          <a:p>
            <a:pPr marL="109728" indent="0">
              <a:buNone/>
            </a:pPr>
            <a:r>
              <a:rPr lang="en-US" dirty="0" smtClean="0"/>
              <a:t>When </a:t>
            </a:r>
            <a:r>
              <a:rPr lang="en-US" dirty="0"/>
              <a:t>using the subject approach, this is </a:t>
            </a:r>
            <a:endParaRPr lang="ru-RU" dirty="0" smtClean="0"/>
          </a:p>
          <a:p>
            <a:pPr lvl="1"/>
            <a:r>
              <a:rPr lang="en-US" dirty="0" smtClean="0"/>
              <a:t>replacing </a:t>
            </a:r>
            <a:r>
              <a:rPr lang="en-US" dirty="0"/>
              <a:t>objects (entities) with tables, </a:t>
            </a:r>
            <a:endParaRPr lang="ru-RU" dirty="0" smtClean="0"/>
          </a:p>
          <a:p>
            <a:pPr lvl="1"/>
            <a:r>
              <a:rPr lang="en-US" dirty="0" smtClean="0"/>
              <a:t>defining </a:t>
            </a:r>
            <a:r>
              <a:rPr lang="en-US" dirty="0"/>
              <a:t>primary keys in tables</a:t>
            </a:r>
            <a:r>
              <a:rPr lang="en-US" dirty="0" smtClean="0"/>
              <a:t>,</a:t>
            </a:r>
            <a:endParaRPr lang="ru-RU" dirty="0" smtClean="0"/>
          </a:p>
          <a:p>
            <a:pPr lvl="1"/>
            <a:r>
              <a:rPr lang="en-US" dirty="0" smtClean="0"/>
              <a:t> </a:t>
            </a:r>
            <a:r>
              <a:rPr lang="en-US" dirty="0"/>
              <a:t>replacing many-to-many relationships with intermediate tables, which include the primary attributes of the tables being </a:t>
            </a:r>
            <a:r>
              <a:rPr lang="en-US" dirty="0" smtClean="0"/>
              <a:t>joined</a:t>
            </a:r>
            <a:endParaRPr lang="ru-RU" dirty="0"/>
          </a:p>
        </p:txBody>
      </p:sp>
      <p:sp>
        <p:nvSpPr>
          <p:cNvPr id="4" name="Прямоугольник 3"/>
          <p:cNvSpPr/>
          <p:nvPr/>
        </p:nvSpPr>
        <p:spPr>
          <a:xfrm>
            <a:off x="0" y="1340768"/>
            <a:ext cx="8568952" cy="830997"/>
          </a:xfrm>
          <a:prstGeom prst="rect">
            <a:avLst/>
          </a:prstGeom>
        </p:spPr>
        <p:txBody>
          <a:bodyPr wrap="square">
            <a:spAutoFit/>
          </a:bodyPr>
          <a:lstStyle/>
          <a:p>
            <a:r>
              <a:rPr lang="en-US" sz="2400" dirty="0"/>
              <a:t>The synthesis stage is the process of creating initial relationship schemes. </a:t>
            </a:r>
            <a:endParaRPr lang="ru-RU" sz="2400" dirty="0"/>
          </a:p>
        </p:txBody>
      </p:sp>
    </p:spTree>
    <p:extLst>
      <p:ext uri="{BB962C8B-B14F-4D97-AF65-F5344CB8AC3E}">
        <p14:creationId xmlns:p14="http://schemas.microsoft.com/office/powerpoint/2010/main" val="3119032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3467"/>
            <a:ext cx="8229600" cy="1066800"/>
          </a:xfrm>
        </p:spPr>
        <p:txBody>
          <a:bodyPr/>
          <a:lstStyle/>
          <a:p>
            <a:r>
              <a:rPr lang="en-US" dirty="0"/>
              <a:t>Stages of the IP life cycle</a:t>
            </a:r>
            <a:endParaRPr lang="ru-RU" dirty="0"/>
          </a:p>
        </p:txBody>
      </p:sp>
      <p:sp>
        <p:nvSpPr>
          <p:cNvPr id="3" name="Объект 2"/>
          <p:cNvSpPr>
            <a:spLocks noGrp="1"/>
          </p:cNvSpPr>
          <p:nvPr>
            <p:ph idx="1"/>
          </p:nvPr>
        </p:nvSpPr>
        <p:spPr>
          <a:xfrm>
            <a:off x="3635896" y="1737015"/>
            <a:ext cx="5050904" cy="4837520"/>
          </a:xfrm>
        </p:spPr>
        <p:txBody>
          <a:bodyPr>
            <a:noAutofit/>
          </a:bodyPr>
          <a:lstStyle/>
          <a:p>
            <a:pPr marL="109728" indent="0">
              <a:buNone/>
            </a:pPr>
            <a:r>
              <a:rPr lang="en-US" sz="1500" dirty="0"/>
              <a:t>Initial </a:t>
            </a:r>
            <a:r>
              <a:rPr lang="en-US" sz="1500" dirty="0" smtClean="0"/>
              <a:t>assessment</a:t>
            </a:r>
            <a:endParaRPr lang="ru-RU" sz="1500" dirty="0" smtClean="0"/>
          </a:p>
          <a:p>
            <a:pPr marL="109728" indent="0">
              <a:buNone/>
            </a:pPr>
            <a:r>
              <a:rPr lang="en-US" sz="1500" dirty="0" smtClean="0"/>
              <a:t>Study </a:t>
            </a:r>
            <a:r>
              <a:rPr lang="en-US" sz="1500" dirty="0"/>
              <a:t>of </a:t>
            </a:r>
            <a:r>
              <a:rPr lang="en-US" sz="1500" dirty="0" smtClean="0"/>
              <a:t>feasibility</a:t>
            </a:r>
            <a:endParaRPr lang="ru-RU" sz="1500" dirty="0" smtClean="0"/>
          </a:p>
          <a:p>
            <a:pPr marL="109728" indent="0">
              <a:buNone/>
            </a:pPr>
            <a:endParaRPr lang="ru-RU" sz="1500" dirty="0" smtClean="0"/>
          </a:p>
          <a:p>
            <a:pPr marL="109728" indent="0">
              <a:buNone/>
            </a:pPr>
            <a:r>
              <a:rPr lang="en-US" sz="1500" dirty="0" smtClean="0"/>
              <a:t>Analysis </a:t>
            </a:r>
            <a:r>
              <a:rPr lang="en-US" sz="1500" dirty="0"/>
              <a:t>of user </a:t>
            </a:r>
            <a:r>
              <a:rPr lang="en-US" sz="1500" dirty="0" smtClean="0"/>
              <a:t>requirements</a:t>
            </a:r>
            <a:endParaRPr lang="ru-RU" sz="1500" dirty="0" smtClean="0"/>
          </a:p>
          <a:p>
            <a:pPr marL="109728" indent="0">
              <a:buNone/>
            </a:pPr>
            <a:r>
              <a:rPr lang="en-US" sz="1500" dirty="0" smtClean="0"/>
              <a:t>Evaluation </a:t>
            </a:r>
            <a:r>
              <a:rPr lang="en-US" sz="1500" dirty="0"/>
              <a:t>of existing </a:t>
            </a:r>
            <a:r>
              <a:rPr lang="en-US" sz="1500" dirty="0" smtClean="0"/>
              <a:t>systems</a:t>
            </a:r>
            <a:endParaRPr lang="ru-RU" sz="1500" dirty="0" smtClean="0"/>
          </a:p>
          <a:p>
            <a:pPr marL="109728" indent="0">
              <a:buNone/>
            </a:pPr>
            <a:r>
              <a:rPr lang="en-US" sz="1500" dirty="0" smtClean="0"/>
              <a:t>Choosing </a:t>
            </a:r>
            <a:r>
              <a:rPr lang="en-US" sz="1500" dirty="0"/>
              <a:t>a system </a:t>
            </a:r>
            <a:r>
              <a:rPr lang="en-US" sz="1500" dirty="0" smtClean="0"/>
              <a:t>architecture</a:t>
            </a:r>
            <a:endParaRPr lang="ru-RU" sz="1500" dirty="0" smtClean="0"/>
          </a:p>
          <a:p>
            <a:pPr marL="109728" indent="0">
              <a:buNone/>
            </a:pPr>
            <a:endParaRPr lang="ru-RU" sz="1500" dirty="0" smtClean="0"/>
          </a:p>
          <a:p>
            <a:pPr marL="109728" indent="0">
              <a:buNone/>
            </a:pPr>
            <a:r>
              <a:rPr lang="en-US" sz="1500" dirty="0" smtClean="0"/>
              <a:t>Specification </a:t>
            </a:r>
            <a:r>
              <a:rPr lang="en-US" sz="1500" dirty="0"/>
              <a:t>of </a:t>
            </a:r>
            <a:r>
              <a:rPr lang="en-US" sz="1500" dirty="0" smtClean="0"/>
              <a:t>requirements</a:t>
            </a:r>
            <a:endParaRPr lang="ru-RU" sz="1500" dirty="0" smtClean="0"/>
          </a:p>
          <a:p>
            <a:pPr marL="109728" indent="0">
              <a:buNone/>
            </a:pPr>
            <a:r>
              <a:rPr lang="en-US" sz="1500" dirty="0" smtClean="0"/>
              <a:t>System </a:t>
            </a:r>
            <a:r>
              <a:rPr lang="en-US" sz="1500" dirty="0"/>
              <a:t>architecture </a:t>
            </a:r>
            <a:r>
              <a:rPr lang="en-US" sz="1500" dirty="0" smtClean="0"/>
              <a:t>development</a:t>
            </a:r>
            <a:endParaRPr lang="ru-RU" sz="1500" dirty="0" smtClean="0"/>
          </a:p>
          <a:p>
            <a:pPr marL="109728" indent="0">
              <a:buNone/>
            </a:pPr>
            <a:r>
              <a:rPr lang="en-US" sz="1500" dirty="0" smtClean="0"/>
              <a:t>DB </a:t>
            </a:r>
            <a:r>
              <a:rPr lang="en-US" sz="1500" dirty="0"/>
              <a:t>project </a:t>
            </a:r>
            <a:r>
              <a:rPr lang="en-US" sz="1500" dirty="0" smtClean="0"/>
              <a:t>development</a:t>
            </a:r>
            <a:endParaRPr lang="ru-RU" sz="1500" dirty="0" smtClean="0"/>
          </a:p>
          <a:p>
            <a:pPr marL="109728" indent="0">
              <a:buNone/>
            </a:pPr>
            <a:r>
              <a:rPr lang="en-US" sz="1500" dirty="0" smtClean="0"/>
              <a:t>Application </a:t>
            </a:r>
            <a:r>
              <a:rPr lang="en-US" sz="1500" dirty="0"/>
              <a:t>project </a:t>
            </a:r>
            <a:r>
              <a:rPr lang="en-US" sz="1500" dirty="0" smtClean="0"/>
              <a:t>development</a:t>
            </a:r>
            <a:endParaRPr lang="ru-RU" sz="1500" dirty="0" smtClean="0"/>
          </a:p>
          <a:p>
            <a:pPr marL="109728" indent="0">
              <a:buNone/>
            </a:pPr>
            <a:endParaRPr lang="ru-RU" sz="1500" dirty="0" smtClean="0"/>
          </a:p>
          <a:p>
            <a:pPr marL="109728" indent="0">
              <a:buNone/>
            </a:pPr>
            <a:r>
              <a:rPr lang="en-US" sz="1500" dirty="0" smtClean="0"/>
              <a:t>Coding </a:t>
            </a:r>
            <a:r>
              <a:rPr lang="en-US" sz="1500" dirty="0"/>
              <a:t>and </a:t>
            </a:r>
            <a:r>
              <a:rPr lang="en-US" sz="1500" dirty="0" smtClean="0"/>
              <a:t>debugging</a:t>
            </a:r>
            <a:endParaRPr lang="ru-RU" sz="1500" dirty="0" smtClean="0"/>
          </a:p>
          <a:p>
            <a:pPr marL="109728" indent="0">
              <a:buNone/>
            </a:pPr>
            <a:r>
              <a:rPr lang="en-US" sz="1500" dirty="0" smtClean="0"/>
              <a:t>Testing</a:t>
            </a:r>
            <a:endParaRPr lang="ru-RU" sz="1500" dirty="0" smtClean="0"/>
          </a:p>
          <a:p>
            <a:pPr marL="109728" indent="0">
              <a:buNone/>
            </a:pPr>
            <a:r>
              <a:rPr lang="en-US" sz="1500" dirty="0" smtClean="0"/>
              <a:t>Installation </a:t>
            </a:r>
            <a:r>
              <a:rPr lang="en-US" sz="1500" dirty="0"/>
              <a:t>and </a:t>
            </a:r>
            <a:r>
              <a:rPr lang="en-US" sz="1500" dirty="0" smtClean="0"/>
              <a:t>Configuration</a:t>
            </a:r>
            <a:endParaRPr lang="ru-RU" sz="1500" dirty="0" smtClean="0"/>
          </a:p>
          <a:p>
            <a:pPr marL="109728" indent="0">
              <a:buNone/>
            </a:pPr>
            <a:endParaRPr lang="ru-RU" sz="1500" dirty="0" smtClean="0"/>
          </a:p>
          <a:p>
            <a:pPr marL="109728" indent="0">
              <a:buNone/>
            </a:pPr>
            <a:r>
              <a:rPr lang="en-US" sz="1500" dirty="0" smtClean="0"/>
              <a:t>Service</a:t>
            </a:r>
            <a:endParaRPr lang="ru-RU" sz="1500" dirty="0" smtClean="0"/>
          </a:p>
          <a:p>
            <a:pPr marL="109728" indent="0">
              <a:buNone/>
            </a:pPr>
            <a:r>
              <a:rPr lang="en-US" sz="1500" dirty="0" smtClean="0"/>
              <a:t>Evaluation</a:t>
            </a:r>
            <a:endParaRPr lang="ru-RU" sz="1500" dirty="0" smtClean="0"/>
          </a:p>
          <a:p>
            <a:pPr marL="109728" indent="0">
              <a:buNone/>
            </a:pPr>
            <a:r>
              <a:rPr lang="en-US" sz="1500" dirty="0" smtClean="0"/>
              <a:t>Expansion</a:t>
            </a:r>
            <a:endParaRPr lang="ru-RU" sz="1500" dirty="0"/>
          </a:p>
        </p:txBody>
      </p:sp>
      <p:sp>
        <p:nvSpPr>
          <p:cNvPr id="13" name="AutoShape 9"/>
          <p:cNvSpPr>
            <a:spLocks noChangeArrowheads="1"/>
          </p:cNvSpPr>
          <p:nvPr/>
        </p:nvSpPr>
        <p:spPr bwMode="auto">
          <a:xfrm>
            <a:off x="2060504" y="2122777"/>
            <a:ext cx="144462" cy="431800"/>
          </a:xfrm>
          <a:prstGeom prst="downArrow">
            <a:avLst>
              <a:gd name="adj1" fmla="val 50000"/>
              <a:gd name="adj2" fmla="val 74726"/>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4" name="AutoShape 10"/>
          <p:cNvSpPr>
            <a:spLocks noChangeArrowheads="1"/>
          </p:cNvSpPr>
          <p:nvPr/>
        </p:nvSpPr>
        <p:spPr bwMode="auto">
          <a:xfrm>
            <a:off x="2060504" y="2940340"/>
            <a:ext cx="144462" cy="431800"/>
          </a:xfrm>
          <a:prstGeom prst="downArrow">
            <a:avLst>
              <a:gd name="adj1" fmla="val 50000"/>
              <a:gd name="adj2" fmla="val 74726"/>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5" name="AutoShape 11"/>
          <p:cNvSpPr>
            <a:spLocks noChangeArrowheads="1"/>
          </p:cNvSpPr>
          <p:nvPr/>
        </p:nvSpPr>
        <p:spPr bwMode="auto">
          <a:xfrm>
            <a:off x="2060504" y="3723454"/>
            <a:ext cx="144462" cy="1004888"/>
          </a:xfrm>
          <a:prstGeom prst="downArrow">
            <a:avLst>
              <a:gd name="adj1" fmla="val 50000"/>
              <a:gd name="adj2" fmla="val 17390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6" name="AutoShape 12"/>
          <p:cNvSpPr>
            <a:spLocks noChangeArrowheads="1"/>
          </p:cNvSpPr>
          <p:nvPr/>
        </p:nvSpPr>
        <p:spPr bwMode="auto">
          <a:xfrm>
            <a:off x="2111906" y="5376763"/>
            <a:ext cx="136525" cy="644525"/>
          </a:xfrm>
          <a:prstGeom prst="downArrow">
            <a:avLst>
              <a:gd name="adj1" fmla="val 50000"/>
              <a:gd name="adj2" fmla="val 11802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7" name="Text Box 4"/>
          <p:cNvSpPr txBox="1">
            <a:spLocks noChangeArrowheads="1"/>
          </p:cNvSpPr>
          <p:nvPr/>
        </p:nvSpPr>
        <p:spPr bwMode="auto">
          <a:xfrm>
            <a:off x="836541" y="1737015"/>
            <a:ext cx="2447925" cy="369332"/>
          </a:xfrm>
          <a:prstGeom prst="rect">
            <a:avLst/>
          </a:prstGeom>
          <a:solidFill>
            <a:srgbClr val="FFFF99"/>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ru-RU" dirty="0"/>
              <a:t>Planning</a:t>
            </a:r>
            <a:endParaRPr lang="ru-RU" altLang="ru-RU" dirty="0"/>
          </a:p>
        </p:txBody>
      </p:sp>
      <p:sp>
        <p:nvSpPr>
          <p:cNvPr id="18" name="Text Box 5"/>
          <p:cNvSpPr txBox="1">
            <a:spLocks noChangeArrowheads="1"/>
          </p:cNvSpPr>
          <p:nvPr/>
        </p:nvSpPr>
        <p:spPr bwMode="auto">
          <a:xfrm>
            <a:off x="887942" y="2554577"/>
            <a:ext cx="2447925" cy="369332"/>
          </a:xfrm>
          <a:prstGeom prst="rect">
            <a:avLst/>
          </a:prstGeom>
          <a:solidFill>
            <a:srgbClr val="FFFF99"/>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ru-RU" dirty="0"/>
              <a:t>Analysis</a:t>
            </a:r>
            <a:endParaRPr lang="ru-RU" altLang="ru-RU" dirty="0"/>
          </a:p>
        </p:txBody>
      </p:sp>
      <p:sp>
        <p:nvSpPr>
          <p:cNvPr id="19" name="Text Box 6"/>
          <p:cNvSpPr txBox="1">
            <a:spLocks noChangeArrowheads="1"/>
          </p:cNvSpPr>
          <p:nvPr/>
        </p:nvSpPr>
        <p:spPr bwMode="auto">
          <a:xfrm>
            <a:off x="887943" y="3350248"/>
            <a:ext cx="2447925" cy="369332"/>
          </a:xfrm>
          <a:prstGeom prst="rect">
            <a:avLst/>
          </a:prstGeom>
          <a:solidFill>
            <a:srgbClr val="FFFF99"/>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t>Project development</a:t>
            </a:r>
            <a:endParaRPr lang="ru-RU" altLang="ru-RU" dirty="0"/>
          </a:p>
        </p:txBody>
      </p:sp>
      <p:sp>
        <p:nvSpPr>
          <p:cNvPr id="20" name="Text Box 7"/>
          <p:cNvSpPr txBox="1">
            <a:spLocks noChangeArrowheads="1"/>
          </p:cNvSpPr>
          <p:nvPr/>
        </p:nvSpPr>
        <p:spPr bwMode="auto">
          <a:xfrm>
            <a:off x="887943" y="4728342"/>
            <a:ext cx="2447925" cy="660400"/>
          </a:xfrm>
          <a:prstGeom prst="rect">
            <a:avLst/>
          </a:prstGeom>
          <a:solidFill>
            <a:srgbClr val="FFFF99"/>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ru-RU" dirty="0"/>
              <a:t>Project implementation</a:t>
            </a:r>
            <a:endParaRPr lang="ru-RU" altLang="ru-RU" dirty="0"/>
          </a:p>
        </p:txBody>
      </p:sp>
      <p:sp>
        <p:nvSpPr>
          <p:cNvPr id="21" name="Text Box 8"/>
          <p:cNvSpPr txBox="1">
            <a:spLocks noChangeArrowheads="1"/>
          </p:cNvSpPr>
          <p:nvPr/>
        </p:nvSpPr>
        <p:spPr bwMode="auto">
          <a:xfrm>
            <a:off x="956207" y="6021288"/>
            <a:ext cx="2447925" cy="369332"/>
          </a:xfrm>
          <a:prstGeom prst="rect">
            <a:avLst/>
          </a:prstGeom>
          <a:solidFill>
            <a:srgbClr val="FFFF99"/>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ru-RU" dirty="0"/>
              <a:t>Escort</a:t>
            </a:r>
            <a:endParaRPr lang="ru-RU" altLang="ru-RU" dirty="0"/>
          </a:p>
        </p:txBody>
      </p:sp>
    </p:spTree>
    <p:extLst>
      <p:ext uri="{BB962C8B-B14F-4D97-AF65-F5344CB8AC3E}">
        <p14:creationId xmlns:p14="http://schemas.microsoft.com/office/powerpoint/2010/main" val="35096524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229600" cy="1066800"/>
          </a:xfrm>
        </p:spPr>
        <p:txBody>
          <a:bodyPr/>
          <a:lstStyle/>
          <a:p>
            <a:r>
              <a:rPr lang="en-US" dirty="0"/>
              <a:t>Synthesis stage </a:t>
            </a:r>
            <a:endParaRPr lang="ru-RU" dirty="0"/>
          </a:p>
        </p:txBody>
      </p:sp>
      <p:sp>
        <p:nvSpPr>
          <p:cNvPr id="3" name="Объект 2"/>
          <p:cNvSpPr>
            <a:spLocks noGrp="1"/>
          </p:cNvSpPr>
          <p:nvPr>
            <p:ph idx="1"/>
          </p:nvPr>
        </p:nvSpPr>
        <p:spPr>
          <a:xfrm>
            <a:off x="323528" y="1268760"/>
            <a:ext cx="8229600" cy="864096"/>
          </a:xfrm>
        </p:spPr>
        <p:txBody>
          <a:bodyPr>
            <a:normAutofit/>
          </a:bodyPr>
          <a:lstStyle/>
          <a:p>
            <a:pPr marL="109728" indent="0">
              <a:buNone/>
            </a:pPr>
            <a:r>
              <a:rPr lang="en-US" sz="2000" dirty="0"/>
              <a:t>An example of a subject-based approach to designing a trading company's IS database</a:t>
            </a:r>
            <a:endParaRPr lang="ru-RU" sz="2000"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34394" t="34503" r="18030" b="21171"/>
          <a:stretch/>
        </p:blipFill>
        <p:spPr>
          <a:xfrm>
            <a:off x="179512" y="2060848"/>
            <a:ext cx="8784976" cy="4601662"/>
          </a:xfrm>
          <a:prstGeom prst="rect">
            <a:avLst/>
          </a:prstGeom>
        </p:spPr>
      </p:pic>
    </p:spTree>
    <p:extLst>
      <p:ext uri="{BB962C8B-B14F-4D97-AF65-F5344CB8AC3E}">
        <p14:creationId xmlns:p14="http://schemas.microsoft.com/office/powerpoint/2010/main" val="1663926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229600" cy="1066800"/>
          </a:xfrm>
        </p:spPr>
        <p:txBody>
          <a:bodyPr/>
          <a:lstStyle/>
          <a:p>
            <a:r>
              <a:rPr lang="en-US" dirty="0"/>
              <a:t>The decomposition stage</a:t>
            </a:r>
            <a:endParaRPr lang="ru-RU" dirty="0"/>
          </a:p>
        </p:txBody>
      </p:sp>
      <p:sp>
        <p:nvSpPr>
          <p:cNvPr id="4" name="Прямоугольник 3"/>
          <p:cNvSpPr/>
          <p:nvPr/>
        </p:nvSpPr>
        <p:spPr>
          <a:xfrm>
            <a:off x="395536" y="1268760"/>
            <a:ext cx="7848872" cy="646331"/>
          </a:xfrm>
          <a:prstGeom prst="rect">
            <a:avLst/>
          </a:prstGeom>
        </p:spPr>
        <p:txBody>
          <a:bodyPr wrap="square">
            <a:spAutoFit/>
          </a:bodyPr>
          <a:lstStyle/>
          <a:p>
            <a:r>
              <a:rPr lang="en-US" dirty="0"/>
              <a:t> The decomposition stage is a process of sequential normalization of relationship schemes</a:t>
            </a:r>
            <a:endParaRPr lang="ru-RU" dirty="0"/>
          </a:p>
        </p:txBody>
      </p:sp>
      <p:sp>
        <p:nvSpPr>
          <p:cNvPr id="5" name="Прямоугольник 4"/>
          <p:cNvSpPr/>
          <p:nvPr/>
        </p:nvSpPr>
        <p:spPr>
          <a:xfrm>
            <a:off x="701316" y="1915091"/>
            <a:ext cx="7416824" cy="369332"/>
          </a:xfrm>
          <a:prstGeom prst="rect">
            <a:avLst/>
          </a:prstGeom>
        </p:spPr>
        <p:txBody>
          <a:bodyPr wrap="square">
            <a:spAutoFit/>
          </a:bodyPr>
          <a:lstStyle/>
          <a:p>
            <a:r>
              <a:rPr lang="en-US" dirty="0"/>
              <a:t> Each normalization stage has its own normal </a:t>
            </a:r>
            <a:r>
              <a:rPr lang="en-US" dirty="0" smtClean="0"/>
              <a:t>form</a:t>
            </a:r>
            <a:endParaRPr lang="ru-RU" dirty="0"/>
          </a:p>
        </p:txBody>
      </p:sp>
      <p:sp>
        <p:nvSpPr>
          <p:cNvPr id="6" name="Прямоугольник 5"/>
          <p:cNvSpPr/>
          <p:nvPr/>
        </p:nvSpPr>
        <p:spPr>
          <a:xfrm>
            <a:off x="1639518" y="3530416"/>
            <a:ext cx="6397949" cy="646331"/>
          </a:xfrm>
          <a:prstGeom prst="rect">
            <a:avLst/>
          </a:prstGeom>
          <a:solidFill>
            <a:srgbClr val="CCFFFF"/>
          </a:solidFill>
        </p:spPr>
        <p:txBody>
          <a:bodyPr wrap="square">
            <a:spAutoFit/>
          </a:bodyPr>
          <a:lstStyle/>
          <a:p>
            <a:r>
              <a:rPr lang="en-US" dirty="0"/>
              <a:t> Each subsequent normal form improves in some sense the properties of the previous one</a:t>
            </a:r>
            <a:endParaRPr lang="ru-RU" dirty="0"/>
          </a:p>
        </p:txBody>
      </p:sp>
      <p:sp>
        <p:nvSpPr>
          <p:cNvPr id="8" name="Прямоугольник 7"/>
          <p:cNvSpPr/>
          <p:nvPr/>
        </p:nvSpPr>
        <p:spPr>
          <a:xfrm>
            <a:off x="1639518" y="2852936"/>
            <a:ext cx="6033940" cy="646331"/>
          </a:xfrm>
          <a:prstGeom prst="rect">
            <a:avLst/>
          </a:prstGeom>
          <a:solidFill>
            <a:srgbClr val="FFFFCC"/>
          </a:solidFill>
        </p:spPr>
        <p:txBody>
          <a:bodyPr wrap="square">
            <a:spAutoFit/>
          </a:bodyPr>
          <a:lstStyle/>
          <a:p>
            <a:r>
              <a:rPr lang="en-US" dirty="0"/>
              <a:t> When moving to the next normal form, the properties of the previous normal forms are preserved.</a:t>
            </a:r>
            <a:endParaRPr lang="ru-RU" dirty="0"/>
          </a:p>
        </p:txBody>
      </p:sp>
      <p:sp>
        <p:nvSpPr>
          <p:cNvPr id="9" name="Прямоугольник 8"/>
          <p:cNvSpPr/>
          <p:nvPr/>
        </p:nvSpPr>
        <p:spPr>
          <a:xfrm>
            <a:off x="1644632" y="4169463"/>
            <a:ext cx="6610004" cy="646331"/>
          </a:xfrm>
          <a:prstGeom prst="rect">
            <a:avLst/>
          </a:prstGeom>
          <a:solidFill>
            <a:srgbClr val="FFCCCC"/>
          </a:solidFill>
        </p:spPr>
        <p:txBody>
          <a:bodyPr wrap="square">
            <a:spAutoFit/>
          </a:bodyPr>
          <a:lstStyle/>
          <a:p>
            <a:r>
              <a:rPr lang="en-US" dirty="0"/>
              <a:t> The equivalence of the DB schema is preserved when moving to the next normal form.</a:t>
            </a:r>
            <a:endParaRPr lang="ru-RU" dirty="0"/>
          </a:p>
        </p:txBody>
      </p:sp>
      <p:sp>
        <p:nvSpPr>
          <p:cNvPr id="10" name="Прямоугольник 9"/>
          <p:cNvSpPr/>
          <p:nvPr/>
        </p:nvSpPr>
        <p:spPr>
          <a:xfrm>
            <a:off x="203149" y="5085184"/>
            <a:ext cx="8233645" cy="1323439"/>
          </a:xfrm>
          <a:prstGeom prst="rect">
            <a:avLst/>
          </a:prstGeom>
        </p:spPr>
        <p:txBody>
          <a:bodyPr wrap="square">
            <a:spAutoFit/>
          </a:bodyPr>
          <a:lstStyle/>
          <a:p>
            <a:r>
              <a:rPr lang="en-US" sz="2000" dirty="0">
                <a:solidFill>
                  <a:srgbClr val="C00000"/>
                </a:solidFill>
              </a:rPr>
              <a:t> A database schema is called equivalent if the content of the original database schema can be obtained by </a:t>
            </a:r>
            <a:r>
              <a:rPr lang="en-US" sz="2000" u="sng" dirty="0">
                <a:solidFill>
                  <a:srgbClr val="C00000"/>
                </a:solidFill>
              </a:rPr>
              <a:t>naturally connecting </a:t>
            </a:r>
            <a:r>
              <a:rPr lang="en-US" sz="2000" dirty="0">
                <a:solidFill>
                  <a:srgbClr val="C00000"/>
                </a:solidFill>
              </a:rPr>
              <a:t>the relationships included in the resulting schema, and the number of tuples in the original schema remains unchanged.</a:t>
            </a:r>
            <a:endParaRPr lang="ru-RU" sz="2000" dirty="0">
              <a:solidFill>
                <a:srgbClr val="C00000"/>
              </a:solidFill>
            </a:endParaRPr>
          </a:p>
        </p:txBody>
      </p:sp>
      <p:sp>
        <p:nvSpPr>
          <p:cNvPr id="12" name="Прямоугольник 11"/>
          <p:cNvSpPr/>
          <p:nvPr/>
        </p:nvSpPr>
        <p:spPr>
          <a:xfrm>
            <a:off x="1043608" y="2278289"/>
            <a:ext cx="5753592" cy="369332"/>
          </a:xfrm>
          <a:prstGeom prst="rect">
            <a:avLst/>
          </a:prstGeom>
        </p:spPr>
        <p:txBody>
          <a:bodyPr wrap="square">
            <a:spAutoFit/>
          </a:bodyPr>
          <a:lstStyle/>
          <a:p>
            <a:r>
              <a:rPr lang="en-US" dirty="0"/>
              <a:t>Each normal form has the following properties</a:t>
            </a:r>
            <a:endParaRPr lang="ru-RU" dirty="0"/>
          </a:p>
        </p:txBody>
      </p:sp>
    </p:spTree>
    <p:extLst>
      <p:ext uri="{BB962C8B-B14F-4D97-AF65-F5344CB8AC3E}">
        <p14:creationId xmlns:p14="http://schemas.microsoft.com/office/powerpoint/2010/main" val="3324272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229600" cy="1066800"/>
          </a:xfrm>
        </p:spPr>
        <p:txBody>
          <a:bodyPr/>
          <a:lstStyle/>
          <a:p>
            <a:r>
              <a:rPr lang="en-US" dirty="0"/>
              <a:t>Decomposition stage </a:t>
            </a:r>
            <a:endParaRPr lang="ru-RU" dirty="0"/>
          </a:p>
        </p:txBody>
      </p:sp>
      <p:sp>
        <p:nvSpPr>
          <p:cNvPr id="3" name="Объект 2"/>
          <p:cNvSpPr>
            <a:spLocks noGrp="1"/>
          </p:cNvSpPr>
          <p:nvPr>
            <p:ph idx="1"/>
          </p:nvPr>
        </p:nvSpPr>
        <p:spPr>
          <a:xfrm>
            <a:off x="467544" y="1412776"/>
            <a:ext cx="7848872" cy="2736304"/>
          </a:xfrm>
        </p:spPr>
        <p:txBody>
          <a:bodyPr>
            <a:normAutofit fontScale="85000" lnSpcReduction="20000"/>
          </a:bodyPr>
          <a:lstStyle/>
          <a:p>
            <a:pPr marL="109728" indent="0">
              <a:buNone/>
            </a:pPr>
            <a:r>
              <a:rPr lang="ru-RU" dirty="0" smtClean="0"/>
              <a:t>   </a:t>
            </a:r>
            <a:r>
              <a:rPr lang="en-US" dirty="0" smtClean="0"/>
              <a:t>In </a:t>
            </a:r>
            <a:r>
              <a:rPr lang="en-US" dirty="0"/>
              <a:t>the theory of relational databases, the following sequence of normal forms (NF) has been developed: </a:t>
            </a:r>
            <a:endParaRPr lang="ru-RU" dirty="0" smtClean="0"/>
          </a:p>
          <a:p>
            <a:r>
              <a:rPr lang="en-US" dirty="0" smtClean="0"/>
              <a:t>first </a:t>
            </a:r>
            <a:r>
              <a:rPr lang="en-US" dirty="0"/>
              <a:t>normal form (1NF) </a:t>
            </a:r>
            <a:endParaRPr lang="ru-RU" dirty="0" smtClean="0"/>
          </a:p>
          <a:p>
            <a:r>
              <a:rPr lang="en-US" dirty="0" smtClean="0"/>
              <a:t>second </a:t>
            </a:r>
            <a:r>
              <a:rPr lang="en-US" dirty="0"/>
              <a:t>normal form (2NF) </a:t>
            </a:r>
            <a:endParaRPr lang="ru-RU" dirty="0" smtClean="0"/>
          </a:p>
          <a:p>
            <a:r>
              <a:rPr lang="en-US" dirty="0" smtClean="0"/>
              <a:t>third </a:t>
            </a:r>
            <a:r>
              <a:rPr lang="en-US" dirty="0"/>
              <a:t>normal form </a:t>
            </a:r>
            <a:r>
              <a:rPr lang="en-US" dirty="0" smtClean="0"/>
              <a:t>(</a:t>
            </a:r>
            <a:r>
              <a:rPr lang="ru-RU" dirty="0" smtClean="0"/>
              <a:t>3</a:t>
            </a:r>
            <a:r>
              <a:rPr lang="en-US" dirty="0" smtClean="0"/>
              <a:t>NF</a:t>
            </a:r>
            <a:r>
              <a:rPr lang="en-US" dirty="0"/>
              <a:t>) </a:t>
            </a:r>
            <a:endParaRPr lang="ru-RU" dirty="0" smtClean="0"/>
          </a:p>
          <a:p>
            <a:r>
              <a:rPr lang="en-US" dirty="0" err="1" smtClean="0"/>
              <a:t>Boyes-Codd</a:t>
            </a:r>
            <a:r>
              <a:rPr lang="en-US" dirty="0" smtClean="0"/>
              <a:t> </a:t>
            </a:r>
            <a:r>
              <a:rPr lang="en-US" dirty="0"/>
              <a:t>normal form (BKNF) </a:t>
            </a:r>
            <a:endParaRPr lang="ru-RU" dirty="0" smtClean="0"/>
          </a:p>
          <a:p>
            <a:r>
              <a:rPr lang="en-US" dirty="0" smtClean="0"/>
              <a:t>fourth </a:t>
            </a:r>
            <a:r>
              <a:rPr lang="en-US" dirty="0"/>
              <a:t>normal form  (4NF) </a:t>
            </a:r>
            <a:endParaRPr lang="ru-RU" dirty="0" smtClean="0"/>
          </a:p>
          <a:p>
            <a:r>
              <a:rPr lang="en-US" dirty="0" smtClean="0"/>
              <a:t>fifth </a:t>
            </a:r>
            <a:r>
              <a:rPr lang="en-US" dirty="0"/>
              <a:t>normal form (5NF)</a:t>
            </a:r>
            <a:endParaRPr lang="ru-RU" dirty="0"/>
          </a:p>
        </p:txBody>
      </p:sp>
      <p:sp>
        <p:nvSpPr>
          <p:cNvPr id="4" name="Прямоугольник 3"/>
          <p:cNvSpPr/>
          <p:nvPr/>
        </p:nvSpPr>
        <p:spPr>
          <a:xfrm>
            <a:off x="323528" y="4149080"/>
            <a:ext cx="7704856" cy="646331"/>
          </a:xfrm>
          <a:prstGeom prst="rect">
            <a:avLst/>
          </a:prstGeom>
        </p:spPr>
        <p:txBody>
          <a:bodyPr wrap="square">
            <a:spAutoFit/>
          </a:bodyPr>
          <a:lstStyle/>
          <a:p>
            <a:r>
              <a:rPr lang="en-US" dirty="0"/>
              <a:t>Equivalent transformations in normal forms are based on the analysis of functional dependencies between the attributes of the relation</a:t>
            </a:r>
            <a:endParaRPr lang="ru-RU" dirty="0"/>
          </a:p>
        </p:txBody>
      </p:sp>
      <p:sp>
        <p:nvSpPr>
          <p:cNvPr id="5" name="Прямоугольник 4"/>
          <p:cNvSpPr/>
          <p:nvPr/>
        </p:nvSpPr>
        <p:spPr>
          <a:xfrm>
            <a:off x="323528" y="4839437"/>
            <a:ext cx="8424936" cy="646331"/>
          </a:xfrm>
          <a:prstGeom prst="rect">
            <a:avLst/>
          </a:prstGeom>
        </p:spPr>
        <p:txBody>
          <a:bodyPr wrap="square">
            <a:spAutoFit/>
          </a:bodyPr>
          <a:lstStyle/>
          <a:p>
            <a:r>
              <a:rPr lang="en-US" dirty="0"/>
              <a:t>The functional dependence of the set of attributes B on the set of attributes A of the relation R </a:t>
            </a:r>
            <a:r>
              <a:rPr lang="ru-RU" dirty="0" smtClean="0"/>
              <a:t>                                     </a:t>
            </a:r>
            <a:r>
              <a:rPr lang="en-US" dirty="0" smtClean="0"/>
              <a:t>or</a:t>
            </a:r>
            <a:endParaRPr lang="ru-RU" dirty="0"/>
          </a:p>
        </p:txBody>
      </p:sp>
      <p:graphicFrame>
        <p:nvGraphicFramePr>
          <p:cNvPr id="6" name="Object 7"/>
          <p:cNvGraphicFramePr>
            <a:graphicFrameLocks noChangeAspect="1"/>
          </p:cNvGraphicFramePr>
          <p:nvPr>
            <p:extLst>
              <p:ext uri="{D42A27DB-BD31-4B8C-83A1-F6EECF244321}">
                <p14:modId xmlns:p14="http://schemas.microsoft.com/office/powerpoint/2010/main" val="3237850005"/>
              </p:ext>
            </p:extLst>
          </p:nvPr>
        </p:nvGraphicFramePr>
        <p:xfrm>
          <a:off x="2195736" y="5162601"/>
          <a:ext cx="1533525" cy="375811"/>
        </p:xfrm>
        <a:graphic>
          <a:graphicData uri="http://schemas.openxmlformats.org/presentationml/2006/ole">
            <mc:AlternateContent xmlns:mc="http://schemas.openxmlformats.org/markup-compatibility/2006">
              <mc:Choice xmlns:v="urn:schemas-microsoft-com:vml" Requires="v">
                <p:oleObj spid="_x0000_s6152" name="Формула" r:id="rId3" imgW="723600" imgH="177480" progId="Equation.3">
                  <p:embed/>
                </p:oleObj>
              </mc:Choice>
              <mc:Fallback>
                <p:oleObj name="Формула" r:id="rId3" imgW="72360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5162601"/>
                        <a:ext cx="1533525" cy="375811"/>
                      </a:xfrm>
                      <a:prstGeom prst="rect">
                        <a:avLst/>
                      </a:prstGeom>
                      <a:solidFill>
                        <a:srgbClr val="FFCC99"/>
                      </a:solidFill>
                      <a:ln>
                        <a:noFill/>
                      </a:ln>
                    </p:spPr>
                  </p:pic>
                </p:oleObj>
              </mc:Fallback>
            </mc:AlternateContent>
          </a:graphicData>
        </a:graphic>
      </p:graphicFrame>
      <p:graphicFrame>
        <p:nvGraphicFramePr>
          <p:cNvPr id="7" name="Object 8"/>
          <p:cNvGraphicFramePr>
            <a:graphicFrameLocks noChangeAspect="1"/>
          </p:cNvGraphicFramePr>
          <p:nvPr>
            <p:extLst>
              <p:ext uri="{D42A27DB-BD31-4B8C-83A1-F6EECF244321}">
                <p14:modId xmlns:p14="http://schemas.microsoft.com/office/powerpoint/2010/main" val="3699758447"/>
              </p:ext>
            </p:extLst>
          </p:nvPr>
        </p:nvGraphicFramePr>
        <p:xfrm>
          <a:off x="4355976" y="5162602"/>
          <a:ext cx="995363" cy="376238"/>
        </p:xfrm>
        <a:graphic>
          <a:graphicData uri="http://schemas.openxmlformats.org/presentationml/2006/ole">
            <mc:AlternateContent xmlns:mc="http://schemas.openxmlformats.org/markup-compatibility/2006">
              <mc:Choice xmlns:v="urn:schemas-microsoft-com:vml" Requires="v">
                <p:oleObj spid="_x0000_s6153" name="Equation" r:id="rId5" imgW="469800" imgH="177480" progId="Equation.3">
                  <p:embed/>
                </p:oleObj>
              </mc:Choice>
              <mc:Fallback>
                <p:oleObj name="Equation" r:id="rId5" imgW="46980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5976" y="5162602"/>
                        <a:ext cx="995363" cy="37623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Прямоугольник 7"/>
          <p:cNvSpPr/>
          <p:nvPr/>
        </p:nvSpPr>
        <p:spPr>
          <a:xfrm>
            <a:off x="323528" y="5485768"/>
            <a:ext cx="8424936" cy="923330"/>
          </a:xfrm>
          <a:prstGeom prst="rect">
            <a:avLst/>
          </a:prstGeom>
        </p:spPr>
        <p:txBody>
          <a:bodyPr wrap="square">
            <a:spAutoFit/>
          </a:bodyPr>
          <a:lstStyle/>
          <a:p>
            <a:r>
              <a:rPr lang="en-US" dirty="0"/>
              <a:t>the ratio of projections R[A] and R[B] is called such that at each moment of time only one element of projections R[A] corresponds to any element of projections R[B], which is included with it in any tuple of the relation R</a:t>
            </a:r>
            <a:endParaRPr lang="ru-RU" dirty="0"/>
          </a:p>
        </p:txBody>
      </p:sp>
    </p:spTree>
    <p:extLst>
      <p:ext uri="{BB962C8B-B14F-4D97-AF65-F5344CB8AC3E}">
        <p14:creationId xmlns:p14="http://schemas.microsoft.com/office/powerpoint/2010/main" val="2285211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8229600" cy="1066800"/>
          </a:xfrm>
        </p:spPr>
        <p:txBody>
          <a:bodyPr>
            <a:normAutofit/>
          </a:bodyPr>
          <a:lstStyle/>
          <a:p>
            <a:r>
              <a:rPr lang="en-US" sz="4400" dirty="0" smtClean="0"/>
              <a:t>Decomposition stage </a:t>
            </a:r>
            <a:endParaRPr lang="ru-RU" sz="4400" dirty="0"/>
          </a:p>
        </p:txBody>
      </p:sp>
      <p:graphicFrame>
        <p:nvGraphicFramePr>
          <p:cNvPr id="4" name="Group 154"/>
          <p:cNvGraphicFramePr>
            <a:graphicFrameLocks noGrp="1"/>
          </p:cNvGraphicFramePr>
          <p:nvPr>
            <p:extLst>
              <p:ext uri="{D42A27DB-BD31-4B8C-83A1-F6EECF244321}">
                <p14:modId xmlns:p14="http://schemas.microsoft.com/office/powerpoint/2010/main" val="304089582"/>
              </p:ext>
            </p:extLst>
          </p:nvPr>
        </p:nvGraphicFramePr>
        <p:xfrm>
          <a:off x="323528" y="1844824"/>
          <a:ext cx="2879725" cy="2926000"/>
        </p:xfrm>
        <a:graphic>
          <a:graphicData uri="http://schemas.openxmlformats.org/drawingml/2006/table">
            <a:tbl>
              <a:tblPr/>
              <a:tblGrid>
                <a:gridCol w="647700"/>
                <a:gridCol w="720725"/>
                <a:gridCol w="719138"/>
                <a:gridCol w="792162"/>
              </a:tblGrid>
              <a:tr h="365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FF3300"/>
                          </a:solidFill>
                          <a:effectLst/>
                          <a:latin typeface="Arial" charset="0"/>
                        </a:rPr>
                        <a:t>A</a:t>
                      </a:r>
                      <a:endParaRPr kumimoji="0" lang="ru-RU" sz="1800" b="1" i="0" u="none" strike="noStrike" cap="none" normalizeH="0" baseline="0" dirty="0" smtClean="0">
                        <a:ln>
                          <a:noFill/>
                        </a:ln>
                        <a:solidFill>
                          <a:srgbClr val="FF3300"/>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CFC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Arial" charset="0"/>
                        </a:rPr>
                        <a:t>B</a:t>
                      </a:r>
                      <a:endParaRPr kumimoji="0" lang="ru-RU" sz="1800" b="1" i="0" u="none" strike="noStrike" cap="none" normalizeH="0" baseline="0" smtClean="0">
                        <a:ln>
                          <a:noFill/>
                        </a:ln>
                        <a:solidFill>
                          <a:srgbClr val="FF33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CFC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Arial" charset="0"/>
                        </a:rPr>
                        <a:t>C</a:t>
                      </a:r>
                      <a:endParaRPr kumimoji="0" lang="ru-RU" sz="1800" b="1" i="0" u="none" strike="noStrike" cap="none" normalizeH="0" baseline="0" smtClean="0">
                        <a:ln>
                          <a:noFill/>
                        </a:ln>
                        <a:solidFill>
                          <a:srgbClr val="FF33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CFC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rgbClr val="FF3300"/>
                          </a:solidFill>
                          <a:effectLst/>
                          <a:latin typeface="Arial" charset="0"/>
                        </a:rPr>
                        <a:t>D</a:t>
                      </a:r>
                      <a:endParaRPr kumimoji="0" lang="ru-RU" sz="1800" b="1" i="0" u="none" strike="noStrike" cap="none" normalizeH="0" baseline="0" smtClean="0">
                        <a:ln>
                          <a:noFill/>
                        </a:ln>
                        <a:solidFill>
                          <a:srgbClr val="FF3300"/>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CFCD"/>
                    </a:solidFill>
                  </a:tcPr>
                </a:tc>
              </a:tr>
              <a:tr h="365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a:t>
                      </a:r>
                      <a:r>
                        <a:rPr kumimoji="0" lang="en-US" sz="1800" b="1" i="0" u="none" strike="noStrike" cap="none" normalizeH="0" baseline="-16000" smtClean="0">
                          <a:ln>
                            <a:noFill/>
                          </a:ln>
                          <a:solidFill>
                            <a:schemeClr val="tx1"/>
                          </a:solidFill>
                          <a:effectLst/>
                          <a:latin typeface="Arial" charset="0"/>
                        </a:rPr>
                        <a:t>1</a:t>
                      </a:r>
                      <a:endParaRPr kumimoji="0" lang="ru-RU" sz="1800" b="1" i="0" u="none" strike="noStrike" cap="none" normalizeH="0" baseline="-16000" smtClean="0">
                        <a:ln>
                          <a:noFill/>
                        </a:ln>
                        <a:solidFill>
                          <a:schemeClr val="tx1"/>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b</a:t>
                      </a:r>
                      <a:r>
                        <a:rPr kumimoji="0" lang="en-US" sz="1800" b="1" i="0" u="none" strike="noStrike" cap="none" normalizeH="0" baseline="-16000" smtClean="0">
                          <a:ln>
                            <a:noFill/>
                          </a:ln>
                          <a:solidFill>
                            <a:schemeClr val="tx1"/>
                          </a:solidFill>
                          <a:effectLst/>
                          <a:latin typeface="Arial" charset="0"/>
                        </a:rPr>
                        <a:t>1</a:t>
                      </a:r>
                      <a:endParaRPr kumimoji="0" lang="ru-RU" sz="14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c</a:t>
                      </a:r>
                      <a:r>
                        <a:rPr kumimoji="0" lang="en-US" sz="1800" b="1" i="0" u="none" strike="noStrike" cap="none" normalizeH="0" baseline="-16000" smtClean="0">
                          <a:ln>
                            <a:noFill/>
                          </a:ln>
                          <a:solidFill>
                            <a:schemeClr val="tx1"/>
                          </a:solidFill>
                          <a:effectLst/>
                          <a:latin typeface="Arial" charset="0"/>
                        </a:rPr>
                        <a:t>1</a:t>
                      </a:r>
                      <a:endParaRPr kumimoji="0" lang="ru-RU" sz="14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d</a:t>
                      </a:r>
                      <a:r>
                        <a:rPr kumimoji="0" lang="en-US" sz="1800" b="1" i="0" u="none" strike="noStrike" cap="none" normalizeH="0" baseline="-16000" smtClean="0">
                          <a:ln>
                            <a:noFill/>
                          </a:ln>
                          <a:solidFill>
                            <a:schemeClr val="tx1"/>
                          </a:solidFill>
                          <a:effectLst/>
                          <a:latin typeface="Arial" charset="0"/>
                        </a:rPr>
                        <a:t>1</a:t>
                      </a:r>
                      <a:endParaRPr kumimoji="0" lang="ru-RU" sz="1800" b="1" i="0" u="none" strike="noStrike" cap="none" normalizeH="0" baseline="-1600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a:t>
                      </a:r>
                      <a:r>
                        <a:rPr kumimoji="0" lang="en-US" sz="1800" b="1" i="0" u="none" strike="noStrike" cap="none" normalizeH="0" baseline="-16000" smtClean="0">
                          <a:ln>
                            <a:noFill/>
                          </a:ln>
                          <a:solidFill>
                            <a:schemeClr val="tx1"/>
                          </a:solidFill>
                          <a:effectLst/>
                          <a:latin typeface="Arial" charset="0"/>
                        </a:rPr>
                        <a:t>2</a:t>
                      </a:r>
                      <a:endParaRPr kumimoji="0" lang="ru-RU" sz="1800" b="1" i="0" u="none" strike="noStrike" cap="none" normalizeH="0" baseline="-16000" smtClean="0">
                        <a:ln>
                          <a:noFill/>
                        </a:ln>
                        <a:solidFill>
                          <a:schemeClr val="tx1"/>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b</a:t>
                      </a:r>
                      <a:r>
                        <a:rPr kumimoji="0" lang="en-US" sz="1800" b="1" i="0" u="none" strike="noStrike" cap="none" normalizeH="0" baseline="-16000" smtClean="0">
                          <a:ln>
                            <a:noFill/>
                          </a:ln>
                          <a:solidFill>
                            <a:schemeClr val="tx1"/>
                          </a:solidFill>
                          <a:effectLst/>
                          <a:latin typeface="Arial" charset="0"/>
                        </a:rPr>
                        <a:t>2</a:t>
                      </a:r>
                      <a:endParaRPr kumimoji="0" lang="ru-RU" sz="14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c</a:t>
                      </a:r>
                      <a:r>
                        <a:rPr kumimoji="0" lang="en-US" sz="1800" b="1" i="0" u="none" strike="noStrike" cap="none" normalizeH="0" baseline="-16000" smtClean="0">
                          <a:ln>
                            <a:noFill/>
                          </a:ln>
                          <a:solidFill>
                            <a:schemeClr val="tx1"/>
                          </a:solidFill>
                          <a:effectLst/>
                          <a:latin typeface="Arial" charset="0"/>
                        </a:rPr>
                        <a:t>1</a:t>
                      </a:r>
                      <a:endParaRPr kumimoji="0" lang="ru-RU" sz="14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d</a:t>
                      </a:r>
                      <a:r>
                        <a:rPr kumimoji="0" lang="en-US" sz="1800" b="1" i="0" u="none" strike="noStrike" cap="none" normalizeH="0" baseline="-16000" smtClean="0">
                          <a:ln>
                            <a:noFill/>
                          </a:ln>
                          <a:solidFill>
                            <a:schemeClr val="tx1"/>
                          </a:solidFill>
                          <a:effectLst/>
                          <a:latin typeface="Arial" charset="0"/>
                        </a:rPr>
                        <a:t>1</a:t>
                      </a:r>
                      <a:endParaRPr kumimoji="0" lang="ru-RU" sz="1800" b="1" i="0" u="none" strike="noStrike" cap="none" normalizeH="0" baseline="-1600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a:t>
                      </a:r>
                      <a:r>
                        <a:rPr kumimoji="0" lang="en-US" sz="1800" b="1" i="0" u="none" strike="noStrike" cap="none" normalizeH="0" baseline="-16000" smtClean="0">
                          <a:ln>
                            <a:noFill/>
                          </a:ln>
                          <a:solidFill>
                            <a:schemeClr val="tx1"/>
                          </a:solidFill>
                          <a:effectLst/>
                          <a:latin typeface="Arial" charset="0"/>
                        </a:rPr>
                        <a:t>1</a:t>
                      </a:r>
                      <a:endParaRPr kumimoji="0" lang="ru-RU" sz="1800" b="1" i="0" u="none" strike="noStrike" cap="none" normalizeH="0" baseline="-16000" smtClean="0">
                        <a:ln>
                          <a:noFill/>
                        </a:ln>
                        <a:solidFill>
                          <a:schemeClr val="tx1"/>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b</a:t>
                      </a:r>
                      <a:r>
                        <a:rPr kumimoji="0" lang="en-US" sz="1800" b="1" i="0" u="none" strike="noStrike" cap="none" normalizeH="0" baseline="-16000" smtClean="0">
                          <a:ln>
                            <a:noFill/>
                          </a:ln>
                          <a:solidFill>
                            <a:schemeClr val="tx1"/>
                          </a:solidFill>
                          <a:effectLst/>
                          <a:latin typeface="Arial" charset="0"/>
                        </a:rPr>
                        <a:t>1</a:t>
                      </a:r>
                      <a:endParaRPr kumimoji="0" lang="ru-RU" sz="14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c</a:t>
                      </a:r>
                      <a:r>
                        <a:rPr kumimoji="0" lang="en-US" sz="1800" b="1" i="0" u="none" strike="noStrike" cap="none" normalizeH="0" baseline="-16000" smtClean="0">
                          <a:ln>
                            <a:noFill/>
                          </a:ln>
                          <a:solidFill>
                            <a:schemeClr val="tx1"/>
                          </a:solidFill>
                          <a:effectLst/>
                          <a:latin typeface="Arial" charset="0"/>
                        </a:rPr>
                        <a:t>2</a:t>
                      </a:r>
                      <a:endParaRPr kumimoji="0" lang="ru-RU" sz="14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d</a:t>
                      </a:r>
                      <a:r>
                        <a:rPr kumimoji="0" lang="en-US" sz="1800" b="1" i="0" u="none" strike="noStrike" cap="none" normalizeH="0" baseline="-16000" smtClean="0">
                          <a:ln>
                            <a:noFill/>
                          </a:ln>
                          <a:solidFill>
                            <a:schemeClr val="tx1"/>
                          </a:solidFill>
                          <a:effectLst/>
                          <a:latin typeface="Arial" charset="0"/>
                        </a:rPr>
                        <a:t>2</a:t>
                      </a:r>
                      <a:endParaRPr kumimoji="0" lang="ru-RU" sz="1800" b="1" i="0" u="none" strike="noStrike" cap="none" normalizeH="0" baseline="-1600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a:t>
                      </a:r>
                      <a:r>
                        <a:rPr kumimoji="0" lang="en-US" sz="1800" b="1" i="0" u="none" strike="noStrike" cap="none" normalizeH="0" baseline="-16000" smtClean="0">
                          <a:ln>
                            <a:noFill/>
                          </a:ln>
                          <a:solidFill>
                            <a:schemeClr val="tx1"/>
                          </a:solidFill>
                          <a:effectLst/>
                          <a:latin typeface="Arial" charset="0"/>
                        </a:rPr>
                        <a:t>3</a:t>
                      </a:r>
                      <a:endParaRPr kumimoji="0" lang="ru-RU" sz="1800" b="1" i="0" u="none" strike="noStrike" cap="none" normalizeH="0" baseline="-16000" smtClean="0">
                        <a:ln>
                          <a:noFill/>
                        </a:ln>
                        <a:solidFill>
                          <a:schemeClr val="tx1"/>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b</a:t>
                      </a:r>
                      <a:r>
                        <a:rPr kumimoji="0" lang="en-US" sz="1800" b="1" i="0" u="none" strike="noStrike" cap="none" normalizeH="0" baseline="-16000" smtClean="0">
                          <a:ln>
                            <a:noFill/>
                          </a:ln>
                          <a:solidFill>
                            <a:schemeClr val="tx1"/>
                          </a:solidFill>
                          <a:effectLst/>
                          <a:latin typeface="Arial" charset="0"/>
                        </a:rPr>
                        <a:t>1</a:t>
                      </a:r>
                      <a:endParaRPr kumimoji="0" lang="ru-RU" sz="14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c</a:t>
                      </a:r>
                      <a:r>
                        <a:rPr kumimoji="0" lang="en-US" sz="1800" b="1" i="0" u="none" strike="noStrike" cap="none" normalizeH="0" baseline="-16000" smtClean="0">
                          <a:ln>
                            <a:noFill/>
                          </a:ln>
                          <a:solidFill>
                            <a:schemeClr val="tx1"/>
                          </a:solidFill>
                          <a:effectLst/>
                          <a:latin typeface="Arial" charset="0"/>
                        </a:rPr>
                        <a:t>2</a:t>
                      </a:r>
                      <a:endParaRPr kumimoji="0" lang="ru-RU" sz="14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d</a:t>
                      </a:r>
                      <a:r>
                        <a:rPr kumimoji="0" lang="en-US" sz="1800" b="1" i="0" u="none" strike="noStrike" cap="none" normalizeH="0" baseline="-16000" smtClean="0">
                          <a:ln>
                            <a:noFill/>
                          </a:ln>
                          <a:solidFill>
                            <a:schemeClr val="tx1"/>
                          </a:solidFill>
                          <a:effectLst/>
                          <a:latin typeface="Arial" charset="0"/>
                        </a:rPr>
                        <a:t>3</a:t>
                      </a:r>
                      <a:endParaRPr kumimoji="0" lang="ru-RU" sz="1800" b="1" i="0" u="none" strike="noStrike" cap="none" normalizeH="0" baseline="-1600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a:t>
                      </a:r>
                      <a:r>
                        <a:rPr kumimoji="0" lang="en-US" sz="1800" b="1" i="0" u="none" strike="noStrike" cap="none" normalizeH="0" baseline="-16000" smtClean="0">
                          <a:ln>
                            <a:noFill/>
                          </a:ln>
                          <a:solidFill>
                            <a:schemeClr val="tx1"/>
                          </a:solidFill>
                          <a:effectLst/>
                          <a:latin typeface="Arial" charset="0"/>
                        </a:rPr>
                        <a:t>2</a:t>
                      </a:r>
                      <a:endParaRPr kumimoji="0" lang="ru-RU" sz="1800" b="1" i="0" u="none" strike="noStrike" cap="none" normalizeH="0" baseline="-16000" smtClean="0">
                        <a:ln>
                          <a:noFill/>
                        </a:ln>
                        <a:solidFill>
                          <a:schemeClr val="tx1"/>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b</a:t>
                      </a:r>
                      <a:r>
                        <a:rPr kumimoji="0" lang="en-US" sz="1800" b="1" i="0" u="none" strike="noStrike" cap="none" normalizeH="0" baseline="-16000" smtClean="0">
                          <a:ln>
                            <a:noFill/>
                          </a:ln>
                          <a:solidFill>
                            <a:schemeClr val="tx1"/>
                          </a:solidFill>
                          <a:effectLst/>
                          <a:latin typeface="Arial" charset="0"/>
                        </a:rPr>
                        <a:t>2</a:t>
                      </a:r>
                      <a:endParaRPr kumimoji="0" lang="ru-RU" sz="14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a:t>
                      </a:r>
                      <a:r>
                        <a:rPr kumimoji="0" lang="en-US" sz="1800" b="1" i="0" u="none" strike="noStrike" cap="none" normalizeH="0" baseline="-16000" dirty="0" smtClean="0">
                          <a:ln>
                            <a:noFill/>
                          </a:ln>
                          <a:solidFill>
                            <a:schemeClr val="tx1"/>
                          </a:solidFill>
                          <a:effectLst/>
                          <a:latin typeface="Arial" charset="0"/>
                        </a:rPr>
                        <a:t>3</a:t>
                      </a:r>
                      <a:endParaRPr kumimoji="0" lang="ru-RU" sz="1400" b="1"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d</a:t>
                      </a:r>
                      <a:r>
                        <a:rPr kumimoji="0" lang="en-US" sz="1800" b="1" i="0" u="none" strike="noStrike" cap="none" normalizeH="0" baseline="-16000" smtClean="0">
                          <a:ln>
                            <a:noFill/>
                          </a:ln>
                          <a:solidFill>
                            <a:schemeClr val="tx1"/>
                          </a:solidFill>
                          <a:effectLst/>
                          <a:latin typeface="Arial" charset="0"/>
                        </a:rPr>
                        <a:t>2</a:t>
                      </a:r>
                      <a:endParaRPr kumimoji="0" lang="ru-RU" sz="1800" b="1" i="0" u="none" strike="noStrike" cap="none" normalizeH="0" baseline="-1600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a:t>
                      </a:r>
                      <a:r>
                        <a:rPr kumimoji="0" lang="en-US" sz="1800" b="1" i="0" u="none" strike="noStrike" cap="none" normalizeH="0" baseline="-16000" smtClean="0">
                          <a:ln>
                            <a:noFill/>
                          </a:ln>
                          <a:solidFill>
                            <a:schemeClr val="tx1"/>
                          </a:solidFill>
                          <a:effectLst/>
                          <a:latin typeface="Arial" charset="0"/>
                        </a:rPr>
                        <a:t>1</a:t>
                      </a:r>
                      <a:endParaRPr kumimoji="0" lang="ru-RU" sz="1800" b="1" i="0" u="none" strike="noStrike" cap="none" normalizeH="0" baseline="-16000" smtClean="0">
                        <a:ln>
                          <a:noFill/>
                        </a:ln>
                        <a:solidFill>
                          <a:schemeClr val="tx1"/>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b</a:t>
                      </a:r>
                      <a:r>
                        <a:rPr kumimoji="0" lang="en-US" sz="1800" b="1" i="0" u="none" strike="noStrike" cap="none" normalizeH="0" baseline="-16000" smtClean="0">
                          <a:ln>
                            <a:noFill/>
                          </a:ln>
                          <a:solidFill>
                            <a:schemeClr val="tx1"/>
                          </a:solidFill>
                          <a:effectLst/>
                          <a:latin typeface="Arial" charset="0"/>
                        </a:rPr>
                        <a:t>1</a:t>
                      </a:r>
                      <a:endParaRPr kumimoji="0" lang="ru-RU" sz="14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c</a:t>
                      </a:r>
                      <a:r>
                        <a:rPr kumimoji="0" lang="en-US" sz="1800" b="1" i="0" u="none" strike="noStrike" cap="none" normalizeH="0" baseline="-16000" smtClean="0">
                          <a:ln>
                            <a:noFill/>
                          </a:ln>
                          <a:solidFill>
                            <a:schemeClr val="tx1"/>
                          </a:solidFill>
                          <a:effectLst/>
                          <a:latin typeface="Arial" charset="0"/>
                        </a:rPr>
                        <a:t>3</a:t>
                      </a:r>
                      <a:endParaRPr kumimoji="0" lang="ru-RU" sz="14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d</a:t>
                      </a:r>
                      <a:r>
                        <a:rPr kumimoji="0" lang="en-US" sz="1800" b="1" i="0" u="none" strike="noStrike" cap="none" normalizeH="0" baseline="-16000" smtClean="0">
                          <a:ln>
                            <a:noFill/>
                          </a:ln>
                          <a:solidFill>
                            <a:schemeClr val="tx1"/>
                          </a:solidFill>
                          <a:effectLst/>
                          <a:latin typeface="Arial" charset="0"/>
                        </a:rPr>
                        <a:t>4</a:t>
                      </a:r>
                      <a:endParaRPr kumimoji="0" lang="ru-RU" sz="1800" b="1" i="0" u="none" strike="noStrike" cap="none" normalizeH="0" baseline="-1600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72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a</a:t>
                      </a:r>
                      <a:r>
                        <a:rPr kumimoji="0" lang="en-US" sz="1800" b="1" i="0" u="none" strike="noStrike" cap="none" normalizeH="0" baseline="-16000" smtClean="0">
                          <a:ln>
                            <a:noFill/>
                          </a:ln>
                          <a:solidFill>
                            <a:schemeClr val="tx1"/>
                          </a:solidFill>
                          <a:effectLst/>
                          <a:latin typeface="Arial" charset="0"/>
                        </a:rPr>
                        <a:t>4</a:t>
                      </a:r>
                      <a:endParaRPr kumimoji="0" lang="ru-RU" sz="1800" b="1" i="0" u="none" strike="noStrike" cap="none" normalizeH="0" baseline="-16000" smtClean="0">
                        <a:ln>
                          <a:noFill/>
                        </a:ln>
                        <a:solidFill>
                          <a:schemeClr val="tx1"/>
                        </a:solidFill>
                        <a:effectLst/>
                        <a:latin typeface="Arial" charset="0"/>
                      </a:endParaRP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b</a:t>
                      </a:r>
                      <a:r>
                        <a:rPr kumimoji="0" lang="en-US" sz="1800" b="1" i="0" u="none" strike="noStrike" cap="none" normalizeH="0" baseline="-16000" smtClean="0">
                          <a:ln>
                            <a:noFill/>
                          </a:ln>
                          <a:solidFill>
                            <a:schemeClr val="tx1"/>
                          </a:solidFill>
                          <a:effectLst/>
                          <a:latin typeface="Arial" charset="0"/>
                        </a:rPr>
                        <a:t>3</a:t>
                      </a:r>
                      <a:endParaRPr kumimoji="0" lang="ru-RU" sz="1400" b="1" i="0" u="none" strike="noStrike" cap="none" normalizeH="0" baseline="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c</a:t>
                      </a:r>
                      <a:r>
                        <a:rPr kumimoji="0" lang="en-US" sz="1800" b="1" i="0" u="none" strike="noStrike" cap="none" normalizeH="0" baseline="-16000" dirty="0" smtClean="0">
                          <a:ln>
                            <a:noFill/>
                          </a:ln>
                          <a:solidFill>
                            <a:schemeClr val="tx1"/>
                          </a:solidFill>
                          <a:effectLst/>
                          <a:latin typeface="Arial" charset="0"/>
                        </a:rPr>
                        <a:t>4</a:t>
                      </a:r>
                      <a:endParaRPr kumimoji="0" lang="ru-RU" sz="1400" b="1" i="0" u="none" strike="noStrike" cap="none" normalizeH="0" baseline="0" dirty="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d</a:t>
                      </a:r>
                      <a:r>
                        <a:rPr kumimoji="0" lang="en-US" sz="1800" b="1" i="0" u="none" strike="noStrike" cap="none" normalizeH="0" baseline="-16000" dirty="0" smtClean="0">
                          <a:ln>
                            <a:noFill/>
                          </a:ln>
                          <a:solidFill>
                            <a:schemeClr val="tx1"/>
                          </a:solidFill>
                          <a:effectLst/>
                          <a:latin typeface="Arial" charset="0"/>
                        </a:rPr>
                        <a:t>2</a:t>
                      </a:r>
                      <a:endParaRPr kumimoji="0" lang="ru-RU" sz="1800" b="1" i="0" u="none" strike="noStrike" cap="none" normalizeH="0" baseline="-16000" dirty="0" smtClean="0">
                        <a:ln>
                          <a:noFill/>
                        </a:ln>
                        <a:solidFill>
                          <a:schemeClr val="tx1"/>
                        </a:solidFill>
                        <a:effectLst/>
                        <a:latin typeface="Arial"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Прямоугольник 4"/>
          <p:cNvSpPr/>
          <p:nvPr/>
        </p:nvSpPr>
        <p:spPr>
          <a:xfrm>
            <a:off x="899592" y="1229722"/>
            <a:ext cx="5904656" cy="369332"/>
          </a:xfrm>
          <a:prstGeom prst="rect">
            <a:avLst/>
          </a:prstGeom>
        </p:spPr>
        <p:txBody>
          <a:bodyPr wrap="square">
            <a:spAutoFit/>
          </a:bodyPr>
          <a:lstStyle/>
          <a:p>
            <a:r>
              <a:rPr lang="en-US" dirty="0"/>
              <a:t>Let there be the following relation R with the data set</a:t>
            </a:r>
            <a:endParaRPr lang="ru-RU" dirty="0"/>
          </a:p>
        </p:txBody>
      </p:sp>
      <p:sp>
        <p:nvSpPr>
          <p:cNvPr id="6" name="Прямоугольник 5"/>
          <p:cNvSpPr/>
          <p:nvPr/>
        </p:nvSpPr>
        <p:spPr>
          <a:xfrm>
            <a:off x="3347864" y="1672579"/>
            <a:ext cx="5256584" cy="2308324"/>
          </a:xfrm>
          <a:prstGeom prst="rect">
            <a:avLst/>
          </a:prstGeom>
        </p:spPr>
        <p:txBody>
          <a:bodyPr wrap="square">
            <a:spAutoFit/>
          </a:bodyPr>
          <a:lstStyle/>
          <a:p>
            <a:r>
              <a:rPr lang="ru-RU" sz="2400" dirty="0" smtClean="0"/>
              <a:t>   </a:t>
            </a:r>
            <a:r>
              <a:rPr lang="en-US" sz="2400" dirty="0" smtClean="0"/>
              <a:t>Let's </a:t>
            </a:r>
            <a:r>
              <a:rPr lang="en-US" sz="2400" dirty="0"/>
              <a:t>define the functional dependencies A -&gt;B and B -&gt;A. </a:t>
            </a:r>
            <a:endParaRPr lang="ru-RU" sz="2400" dirty="0" smtClean="0"/>
          </a:p>
          <a:p>
            <a:endParaRPr lang="ru-RU" sz="2400" dirty="0" smtClean="0"/>
          </a:p>
          <a:p>
            <a:r>
              <a:rPr lang="ru-RU" sz="2400" dirty="0" smtClean="0"/>
              <a:t>   </a:t>
            </a:r>
            <a:r>
              <a:rPr lang="en-US" sz="2400" dirty="0" smtClean="0"/>
              <a:t>If </a:t>
            </a:r>
            <a:r>
              <a:rPr lang="en-US" sz="2400" dirty="0"/>
              <a:t>each value from A corresponds to a single value from B, then A -&gt;B, if not, then A -&gt;B.</a:t>
            </a:r>
            <a:endParaRPr lang="ru-RU" sz="2400" dirty="0"/>
          </a:p>
        </p:txBody>
      </p:sp>
      <p:sp>
        <p:nvSpPr>
          <p:cNvPr id="7" name="Прямоугольник 6"/>
          <p:cNvSpPr/>
          <p:nvPr/>
        </p:nvSpPr>
        <p:spPr>
          <a:xfrm>
            <a:off x="3347864" y="3905181"/>
            <a:ext cx="4572000" cy="1569660"/>
          </a:xfrm>
          <a:prstGeom prst="rect">
            <a:avLst/>
          </a:prstGeom>
        </p:spPr>
        <p:txBody>
          <a:bodyPr>
            <a:spAutoFit/>
          </a:bodyPr>
          <a:lstStyle/>
          <a:p>
            <a:r>
              <a:rPr lang="en-US" sz="2400" dirty="0"/>
              <a:t>Functional dependencies are determined not on the current state of the database, but on its various states. </a:t>
            </a:r>
            <a:endParaRPr lang="ru-RU" sz="2400" dirty="0"/>
          </a:p>
        </p:txBody>
      </p:sp>
      <p:sp>
        <p:nvSpPr>
          <p:cNvPr id="8" name="Прямоугольник 7"/>
          <p:cNvSpPr/>
          <p:nvPr/>
        </p:nvSpPr>
        <p:spPr>
          <a:xfrm>
            <a:off x="323528" y="5469186"/>
            <a:ext cx="8136904" cy="830997"/>
          </a:xfrm>
          <a:prstGeom prst="rect">
            <a:avLst/>
          </a:prstGeom>
        </p:spPr>
        <p:txBody>
          <a:bodyPr wrap="square">
            <a:spAutoFit/>
          </a:bodyPr>
          <a:lstStyle/>
          <a:p>
            <a:r>
              <a:rPr lang="en-US" sz="2400" dirty="0"/>
              <a:t>Functional dependencies are determined based on a deep analysis of the subject area.</a:t>
            </a:r>
            <a:endParaRPr lang="ru-RU" sz="2400" dirty="0"/>
          </a:p>
        </p:txBody>
      </p:sp>
    </p:spTree>
    <p:extLst>
      <p:ext uri="{BB962C8B-B14F-4D97-AF65-F5344CB8AC3E}">
        <p14:creationId xmlns:p14="http://schemas.microsoft.com/office/powerpoint/2010/main" val="54546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76672"/>
            <a:ext cx="8229600" cy="1066800"/>
          </a:xfrm>
        </p:spPr>
        <p:txBody>
          <a:bodyPr>
            <a:normAutofit/>
          </a:bodyPr>
          <a:lstStyle/>
          <a:p>
            <a:r>
              <a:rPr lang="en-US" sz="4400" dirty="0"/>
              <a:t>Decomposition stage </a:t>
            </a:r>
            <a:endParaRPr lang="ru-RU" sz="4400" dirty="0"/>
          </a:p>
        </p:txBody>
      </p:sp>
      <p:sp>
        <p:nvSpPr>
          <p:cNvPr id="4" name="Прямоугольник 3"/>
          <p:cNvSpPr/>
          <p:nvPr/>
        </p:nvSpPr>
        <p:spPr>
          <a:xfrm>
            <a:off x="219588" y="1621902"/>
            <a:ext cx="6408712" cy="830997"/>
          </a:xfrm>
          <a:prstGeom prst="rect">
            <a:avLst/>
          </a:prstGeom>
        </p:spPr>
        <p:txBody>
          <a:bodyPr wrap="square">
            <a:spAutoFit/>
          </a:bodyPr>
          <a:lstStyle/>
          <a:p>
            <a:r>
              <a:rPr lang="en-US" sz="2400" dirty="0"/>
              <a:t>Let there be the following </a:t>
            </a:r>
            <a:r>
              <a:rPr lang="en-US" sz="2400" dirty="0" smtClean="0"/>
              <a:t>relation</a:t>
            </a:r>
            <a:endParaRPr lang="ru-RU" sz="2400" dirty="0" smtClean="0"/>
          </a:p>
          <a:p>
            <a:r>
              <a:rPr lang="en-US" sz="2400" dirty="0" smtClean="0"/>
              <a:t>R </a:t>
            </a:r>
            <a:r>
              <a:rPr lang="en-US" sz="2400" dirty="0"/>
              <a:t>(</a:t>
            </a:r>
            <a:r>
              <a:rPr lang="en-US" sz="2400" dirty="0">
                <a:solidFill>
                  <a:srgbClr val="0070C0"/>
                </a:solidFill>
              </a:rPr>
              <a:t>Name, Date of Birth, Zodiac Sign</a:t>
            </a:r>
            <a:r>
              <a:rPr lang="en-US" sz="2400" dirty="0"/>
              <a:t>)</a:t>
            </a:r>
            <a:endParaRPr lang="ru-RU" sz="2400" dirty="0"/>
          </a:p>
        </p:txBody>
      </p:sp>
      <p:sp>
        <p:nvSpPr>
          <p:cNvPr id="5" name="Прямоугольник 4"/>
          <p:cNvSpPr/>
          <p:nvPr/>
        </p:nvSpPr>
        <p:spPr>
          <a:xfrm>
            <a:off x="611560" y="2549696"/>
            <a:ext cx="7272808" cy="830997"/>
          </a:xfrm>
          <a:prstGeom prst="rect">
            <a:avLst/>
          </a:prstGeom>
        </p:spPr>
        <p:txBody>
          <a:bodyPr wrap="square">
            <a:spAutoFit/>
          </a:bodyPr>
          <a:lstStyle/>
          <a:p>
            <a:r>
              <a:rPr lang="en-US" sz="2400" dirty="0"/>
              <a:t>Let's determine the functional dependencies of the </a:t>
            </a:r>
            <a:r>
              <a:rPr lang="en-US" sz="2400" dirty="0">
                <a:solidFill>
                  <a:srgbClr val="C00000"/>
                </a:solidFill>
              </a:rPr>
              <a:t>Zodiac Sign on the Date of birth</a:t>
            </a:r>
            <a:endParaRPr lang="ru-RU" sz="2400" dirty="0">
              <a:solidFill>
                <a:srgbClr val="C00000"/>
              </a:solidFill>
            </a:endParaRPr>
          </a:p>
        </p:txBody>
      </p:sp>
      <p:sp>
        <p:nvSpPr>
          <p:cNvPr id="6" name="Прямоугольник 5"/>
          <p:cNvSpPr/>
          <p:nvPr/>
        </p:nvSpPr>
        <p:spPr>
          <a:xfrm>
            <a:off x="847674" y="3394916"/>
            <a:ext cx="3400290" cy="923330"/>
          </a:xfrm>
          <a:prstGeom prst="rect">
            <a:avLst/>
          </a:prstGeom>
        </p:spPr>
        <p:txBody>
          <a:bodyPr wrap="none">
            <a:spAutoFit/>
          </a:bodyPr>
          <a:lstStyle/>
          <a:p>
            <a:r>
              <a:rPr lang="en-US" dirty="0"/>
              <a:t>Solution </a:t>
            </a:r>
            <a:endParaRPr lang="ru-RU" dirty="0" smtClean="0"/>
          </a:p>
          <a:p>
            <a:endParaRPr lang="ru-RU" dirty="0"/>
          </a:p>
          <a:p>
            <a:r>
              <a:rPr lang="en-US" dirty="0" smtClean="0"/>
              <a:t>(</a:t>
            </a:r>
            <a:r>
              <a:rPr lang="en-US" dirty="0">
                <a:solidFill>
                  <a:srgbClr val="0070C0"/>
                </a:solidFill>
              </a:rPr>
              <a:t>Date of Birth</a:t>
            </a:r>
            <a:r>
              <a:rPr lang="en-US" dirty="0"/>
              <a:t>) –&gt;(</a:t>
            </a:r>
            <a:r>
              <a:rPr lang="en-US" dirty="0">
                <a:solidFill>
                  <a:srgbClr val="0070C0"/>
                </a:solidFill>
              </a:rPr>
              <a:t>Zodiac Sign</a:t>
            </a:r>
            <a:r>
              <a:rPr lang="en-US" dirty="0"/>
              <a:t>)</a:t>
            </a:r>
            <a:endParaRPr lang="ru-RU" dirty="0"/>
          </a:p>
        </p:txBody>
      </p:sp>
      <p:sp>
        <p:nvSpPr>
          <p:cNvPr id="7" name="Прямоугольник 6"/>
          <p:cNvSpPr/>
          <p:nvPr/>
        </p:nvSpPr>
        <p:spPr>
          <a:xfrm>
            <a:off x="254968" y="4437112"/>
            <a:ext cx="8709520" cy="1200329"/>
          </a:xfrm>
          <a:prstGeom prst="rect">
            <a:avLst/>
          </a:prstGeom>
        </p:spPr>
        <p:txBody>
          <a:bodyPr wrap="square">
            <a:spAutoFit/>
          </a:bodyPr>
          <a:lstStyle/>
          <a:p>
            <a:r>
              <a:rPr lang="en-US" dirty="0">
                <a:solidFill>
                  <a:srgbClr val="C00000"/>
                </a:solidFill>
              </a:rPr>
              <a:t>Functional dependencies are determined based on a deep analysis of the subject area. </a:t>
            </a:r>
            <a:endParaRPr lang="ru-RU" dirty="0" smtClean="0">
              <a:solidFill>
                <a:srgbClr val="C00000"/>
              </a:solidFill>
            </a:endParaRPr>
          </a:p>
          <a:p>
            <a:endParaRPr lang="ru-RU" dirty="0" smtClean="0"/>
          </a:p>
          <a:p>
            <a:r>
              <a:rPr lang="en-US" dirty="0" smtClean="0"/>
              <a:t>Zodiac </a:t>
            </a:r>
            <a:r>
              <a:rPr lang="en-US" dirty="0"/>
              <a:t>sign is determined by month and birthday!</a:t>
            </a:r>
            <a:endParaRPr lang="ru-RU" dirty="0"/>
          </a:p>
        </p:txBody>
      </p:sp>
    </p:spTree>
    <p:extLst>
      <p:ext uri="{BB962C8B-B14F-4D97-AF65-F5344CB8AC3E}">
        <p14:creationId xmlns:p14="http://schemas.microsoft.com/office/powerpoint/2010/main" val="1448519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229600" cy="1066800"/>
          </a:xfrm>
        </p:spPr>
        <p:txBody>
          <a:bodyPr>
            <a:normAutofit/>
          </a:bodyPr>
          <a:lstStyle/>
          <a:p>
            <a:r>
              <a:rPr lang="en-US" dirty="0" smtClean="0"/>
              <a:t>Decomposition stage </a:t>
            </a:r>
            <a:r>
              <a:rPr lang="en-US" dirty="0" smtClean="0">
                <a:solidFill>
                  <a:srgbClr val="C00000"/>
                </a:solidFill>
              </a:rPr>
              <a:t>1NF</a:t>
            </a:r>
            <a:endParaRPr lang="ru-RU" dirty="0"/>
          </a:p>
        </p:txBody>
      </p:sp>
      <p:sp>
        <p:nvSpPr>
          <p:cNvPr id="4" name="Прямоугольник 3"/>
          <p:cNvSpPr/>
          <p:nvPr/>
        </p:nvSpPr>
        <p:spPr>
          <a:xfrm>
            <a:off x="395536" y="1658725"/>
            <a:ext cx="8136904" cy="1200329"/>
          </a:xfrm>
          <a:prstGeom prst="rect">
            <a:avLst/>
          </a:prstGeom>
        </p:spPr>
        <p:txBody>
          <a:bodyPr wrap="square">
            <a:spAutoFit/>
          </a:bodyPr>
          <a:lstStyle/>
          <a:p>
            <a:r>
              <a:rPr lang="en-US" sz="2400" dirty="0"/>
              <a:t>A relation is in 1NF if and only if there are only elementary attribute values at the intersection of each column and each row.</a:t>
            </a:r>
            <a:endParaRPr lang="ru-RU" sz="2400" dirty="0"/>
          </a:p>
        </p:txBody>
      </p:sp>
      <p:sp>
        <p:nvSpPr>
          <p:cNvPr id="6" name="Прямоугольник 5"/>
          <p:cNvSpPr/>
          <p:nvPr/>
        </p:nvSpPr>
        <p:spPr>
          <a:xfrm>
            <a:off x="395536" y="2859054"/>
            <a:ext cx="7632848" cy="2000548"/>
          </a:xfrm>
          <a:prstGeom prst="rect">
            <a:avLst/>
          </a:prstGeom>
        </p:spPr>
        <p:txBody>
          <a:bodyPr wrap="square">
            <a:spAutoFit/>
          </a:bodyPr>
          <a:lstStyle/>
          <a:p>
            <a:r>
              <a:rPr lang="en-US" sz="2800" dirty="0"/>
              <a:t>Signs of finding a relation in 1NF </a:t>
            </a:r>
            <a:endParaRPr lang="ru-RU" sz="2800" dirty="0" smtClean="0"/>
          </a:p>
          <a:p>
            <a:pPr marL="1257300" lvl="2" indent="-342900">
              <a:buAutoNum type="arabicPeriod"/>
            </a:pPr>
            <a:r>
              <a:rPr lang="en-US" sz="2400" dirty="0" smtClean="0"/>
              <a:t>All </a:t>
            </a:r>
            <a:r>
              <a:rPr lang="en-US" sz="2400" dirty="0"/>
              <a:t>fields are atomic </a:t>
            </a:r>
            <a:endParaRPr lang="ru-RU" sz="2400" dirty="0" smtClean="0"/>
          </a:p>
          <a:p>
            <a:pPr marL="1257300" lvl="2" indent="-342900">
              <a:buAutoNum type="arabicPeriod"/>
            </a:pPr>
            <a:r>
              <a:rPr lang="en-US" sz="2400" dirty="0" smtClean="0"/>
              <a:t>There </a:t>
            </a:r>
            <a:r>
              <a:rPr lang="en-US" sz="2400" dirty="0"/>
              <a:t>are no repeating groups </a:t>
            </a:r>
            <a:endParaRPr lang="ru-RU" sz="2400" dirty="0" smtClean="0"/>
          </a:p>
          <a:p>
            <a:pPr marL="1257300" lvl="2" indent="-342900">
              <a:buAutoNum type="arabicPeriod"/>
            </a:pPr>
            <a:r>
              <a:rPr lang="en-US" sz="2400" dirty="0" smtClean="0"/>
              <a:t>Primary </a:t>
            </a:r>
            <a:r>
              <a:rPr lang="en-US" sz="2400" dirty="0"/>
              <a:t>key is defined </a:t>
            </a:r>
            <a:endParaRPr lang="ru-RU" sz="2400" dirty="0" smtClean="0"/>
          </a:p>
          <a:p>
            <a:pPr marL="1257300" lvl="2" indent="-342900">
              <a:buAutoNum type="arabicPeriod"/>
            </a:pPr>
            <a:r>
              <a:rPr lang="en-US" sz="2400" dirty="0" smtClean="0"/>
              <a:t>All </a:t>
            </a:r>
            <a:r>
              <a:rPr lang="en-US" sz="2400" dirty="0"/>
              <a:t>attributes depend on the primary key</a:t>
            </a:r>
            <a:endParaRPr lang="ru-RU" sz="2400" dirty="0"/>
          </a:p>
        </p:txBody>
      </p:sp>
    </p:spTree>
    <p:extLst>
      <p:ext uri="{BB962C8B-B14F-4D97-AF65-F5344CB8AC3E}">
        <p14:creationId xmlns:p14="http://schemas.microsoft.com/office/powerpoint/2010/main" val="2543953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229600" cy="1066800"/>
          </a:xfrm>
        </p:spPr>
        <p:txBody>
          <a:bodyPr>
            <a:normAutofit/>
          </a:bodyPr>
          <a:lstStyle/>
          <a:p>
            <a:r>
              <a:rPr lang="en-US" dirty="0"/>
              <a:t>Decomposition stage </a:t>
            </a:r>
            <a:r>
              <a:rPr lang="en-US" altLang="ru-RU" b="1" dirty="0">
                <a:solidFill>
                  <a:srgbClr val="993300"/>
                </a:solidFill>
              </a:rPr>
              <a:t>2NF </a:t>
            </a:r>
            <a:endParaRPr lang="ru-RU" dirty="0"/>
          </a:p>
        </p:txBody>
      </p:sp>
      <p:sp>
        <p:nvSpPr>
          <p:cNvPr id="4" name="Прямоугольник 3"/>
          <p:cNvSpPr/>
          <p:nvPr/>
        </p:nvSpPr>
        <p:spPr>
          <a:xfrm>
            <a:off x="395536" y="1988840"/>
            <a:ext cx="8352928" cy="923330"/>
          </a:xfrm>
          <a:prstGeom prst="rect">
            <a:avLst/>
          </a:prstGeom>
        </p:spPr>
        <p:txBody>
          <a:bodyPr wrap="square">
            <a:spAutoFit/>
          </a:bodyPr>
          <a:lstStyle/>
          <a:p>
            <a:pPr>
              <a:spcBef>
                <a:spcPct val="50000"/>
              </a:spcBef>
            </a:pPr>
            <a:r>
              <a:rPr lang="en-US" altLang="ru-RU" b="1" dirty="0" smtClean="0">
                <a:solidFill>
                  <a:srgbClr val="993300"/>
                </a:solidFill>
              </a:rPr>
              <a:t>A </a:t>
            </a:r>
            <a:r>
              <a:rPr lang="en-US" altLang="ru-RU" b="1" dirty="0">
                <a:solidFill>
                  <a:srgbClr val="993300"/>
                </a:solidFill>
              </a:rPr>
              <a:t>relation is in 2NF if and only if it is in 1NF and does not contain incomplete functional dependencies of non-primary attributes on attributes of the primary key.</a:t>
            </a:r>
            <a:endParaRPr lang="ru-RU" altLang="ru-RU" b="1" dirty="0">
              <a:solidFill>
                <a:srgbClr val="993300"/>
              </a:solidFill>
            </a:endParaRPr>
          </a:p>
        </p:txBody>
      </p:sp>
      <p:sp>
        <p:nvSpPr>
          <p:cNvPr id="6" name="Прямоугольник 5"/>
          <p:cNvSpPr/>
          <p:nvPr/>
        </p:nvSpPr>
        <p:spPr>
          <a:xfrm>
            <a:off x="395536" y="3140968"/>
            <a:ext cx="7848872" cy="646331"/>
          </a:xfrm>
          <a:prstGeom prst="rect">
            <a:avLst/>
          </a:prstGeom>
        </p:spPr>
        <p:txBody>
          <a:bodyPr wrap="square">
            <a:spAutoFit/>
          </a:bodyPr>
          <a:lstStyle/>
          <a:p>
            <a:r>
              <a:rPr lang="en-US" dirty="0"/>
              <a:t>Full functional dependency is when the value in each non-key column is uniquely determined by the value of all columns of the primary key</a:t>
            </a:r>
            <a:endParaRPr lang="ru-RU" dirty="0"/>
          </a:p>
        </p:txBody>
      </p:sp>
      <p:sp>
        <p:nvSpPr>
          <p:cNvPr id="7" name="Прямоугольник 6"/>
          <p:cNvSpPr/>
          <p:nvPr/>
        </p:nvSpPr>
        <p:spPr>
          <a:xfrm>
            <a:off x="476016" y="3787299"/>
            <a:ext cx="7264335" cy="646331"/>
          </a:xfrm>
          <a:prstGeom prst="rect">
            <a:avLst/>
          </a:prstGeom>
        </p:spPr>
        <p:txBody>
          <a:bodyPr wrap="square">
            <a:spAutoFit/>
          </a:bodyPr>
          <a:lstStyle/>
          <a:p>
            <a:r>
              <a:rPr lang="en-US" dirty="0"/>
              <a:t>Example. Relation to simulating the delivery of a session with the following attributes</a:t>
            </a:r>
            <a:endParaRPr lang="ru-RU" dirty="0"/>
          </a:p>
        </p:txBody>
      </p:sp>
      <p:sp>
        <p:nvSpPr>
          <p:cNvPr id="8" name="Прямоугольник 7"/>
          <p:cNvSpPr/>
          <p:nvPr/>
        </p:nvSpPr>
        <p:spPr>
          <a:xfrm>
            <a:off x="1259632" y="4433630"/>
            <a:ext cx="6696744" cy="369332"/>
          </a:xfrm>
          <a:prstGeom prst="rect">
            <a:avLst/>
          </a:prstGeom>
        </p:spPr>
        <p:txBody>
          <a:bodyPr wrap="square">
            <a:spAutoFit/>
          </a:bodyPr>
          <a:lstStyle/>
          <a:p>
            <a:r>
              <a:rPr lang="en-US" dirty="0"/>
              <a:t>R(FULL NAME; </a:t>
            </a:r>
            <a:r>
              <a:rPr lang="en-US" dirty="0" err="1"/>
              <a:t>Nom.WK</a:t>
            </a:r>
            <a:r>
              <a:rPr lang="en-US" dirty="0"/>
              <a:t>; Group; Discipline; Assessment)</a:t>
            </a:r>
            <a:endParaRPr lang="ru-RU" dirty="0"/>
          </a:p>
        </p:txBody>
      </p:sp>
      <p:grpSp>
        <p:nvGrpSpPr>
          <p:cNvPr id="10" name="Group 17"/>
          <p:cNvGrpSpPr>
            <a:grpSpLocks/>
          </p:cNvGrpSpPr>
          <p:nvPr/>
        </p:nvGrpSpPr>
        <p:grpSpPr bwMode="auto">
          <a:xfrm>
            <a:off x="3422292" y="4895608"/>
            <a:ext cx="3455987" cy="509588"/>
            <a:chOff x="1837" y="2614"/>
            <a:chExt cx="2177" cy="321"/>
          </a:xfrm>
        </p:grpSpPr>
        <p:sp>
          <p:nvSpPr>
            <p:cNvPr id="11" name="AutoShape 10"/>
            <p:cNvSpPr>
              <a:spLocks/>
            </p:cNvSpPr>
            <p:nvPr/>
          </p:nvSpPr>
          <p:spPr bwMode="auto">
            <a:xfrm rot="-5400000">
              <a:off x="2064" y="2387"/>
              <a:ext cx="136" cy="589"/>
            </a:xfrm>
            <a:prstGeom prst="leftBrace">
              <a:avLst>
                <a:gd name="adj1" fmla="val 3609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ltLang="ru-RU">
                <a:solidFill>
                  <a:schemeClr val="accent2"/>
                </a:solidFill>
              </a:endParaRPr>
            </a:p>
          </p:txBody>
        </p:sp>
        <p:sp>
          <p:nvSpPr>
            <p:cNvPr id="12" name="AutoShape 11"/>
            <p:cNvSpPr>
              <a:spLocks/>
            </p:cNvSpPr>
            <p:nvPr/>
          </p:nvSpPr>
          <p:spPr bwMode="auto">
            <a:xfrm rot="-5400000">
              <a:off x="3470" y="2205"/>
              <a:ext cx="136" cy="953"/>
            </a:xfrm>
            <a:prstGeom prst="leftBrace">
              <a:avLst>
                <a:gd name="adj1" fmla="val 5839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ru-RU" altLang="ru-RU">
                <a:solidFill>
                  <a:schemeClr val="accent2"/>
                </a:solidFill>
              </a:endParaRPr>
            </a:p>
          </p:txBody>
        </p:sp>
        <p:sp>
          <p:nvSpPr>
            <p:cNvPr id="13" name="Text Box 12"/>
            <p:cNvSpPr txBox="1">
              <a:spLocks noChangeArrowheads="1"/>
            </p:cNvSpPr>
            <p:nvPr/>
          </p:nvSpPr>
          <p:spPr bwMode="auto">
            <a:xfrm>
              <a:off x="1973" y="2704"/>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b="1" dirty="0">
                  <a:solidFill>
                    <a:schemeClr val="accent2"/>
                  </a:solidFill>
                </a:rPr>
                <a:t>PK</a:t>
              </a:r>
              <a:endParaRPr lang="ru-RU" altLang="ru-RU" b="1" dirty="0">
                <a:solidFill>
                  <a:schemeClr val="accent2"/>
                </a:solidFill>
              </a:endParaRPr>
            </a:p>
          </p:txBody>
        </p:sp>
        <p:sp>
          <p:nvSpPr>
            <p:cNvPr id="14" name="Text Box 13"/>
            <p:cNvSpPr txBox="1">
              <a:spLocks noChangeArrowheads="1"/>
            </p:cNvSpPr>
            <p:nvPr/>
          </p:nvSpPr>
          <p:spPr bwMode="auto">
            <a:xfrm>
              <a:off x="3379" y="2704"/>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b="1" dirty="0">
                  <a:solidFill>
                    <a:schemeClr val="accent2"/>
                  </a:solidFill>
                </a:rPr>
                <a:t>PK</a:t>
              </a:r>
              <a:endParaRPr lang="ru-RU" altLang="ru-RU" b="1" dirty="0">
                <a:solidFill>
                  <a:schemeClr val="accent2"/>
                </a:solidFill>
              </a:endParaRPr>
            </a:p>
          </p:txBody>
        </p:sp>
      </p:grpSp>
      <p:sp>
        <p:nvSpPr>
          <p:cNvPr id="15" name="Прямоугольник 14"/>
          <p:cNvSpPr/>
          <p:nvPr/>
        </p:nvSpPr>
        <p:spPr>
          <a:xfrm>
            <a:off x="3338248" y="5405196"/>
            <a:ext cx="5805752" cy="923330"/>
          </a:xfrm>
          <a:prstGeom prst="rect">
            <a:avLst/>
          </a:prstGeom>
        </p:spPr>
        <p:txBody>
          <a:bodyPr wrap="square">
            <a:spAutoFit/>
          </a:bodyPr>
          <a:lstStyle/>
          <a:p>
            <a:r>
              <a:rPr lang="en-US" dirty="0"/>
              <a:t>To bring the relation to 2NF, it should be divided into projections: move non-key attributes, between which there is an incomplete relationship, to another relation</a:t>
            </a:r>
            <a:endParaRPr lang="ru-RU" dirty="0"/>
          </a:p>
        </p:txBody>
      </p:sp>
      <p:graphicFrame>
        <p:nvGraphicFramePr>
          <p:cNvPr id="16" name="Объект 15"/>
          <p:cNvGraphicFramePr>
            <a:graphicFrameLocks noChangeAspect="1"/>
          </p:cNvGraphicFramePr>
          <p:nvPr>
            <p:extLst>
              <p:ext uri="{D42A27DB-BD31-4B8C-83A1-F6EECF244321}">
                <p14:modId xmlns:p14="http://schemas.microsoft.com/office/powerpoint/2010/main" val="36076464"/>
              </p:ext>
            </p:extLst>
          </p:nvPr>
        </p:nvGraphicFramePr>
        <p:xfrm>
          <a:off x="-128588" y="5084763"/>
          <a:ext cx="3065463" cy="412750"/>
        </p:xfrm>
        <a:graphic>
          <a:graphicData uri="http://schemas.openxmlformats.org/presentationml/2006/ole">
            <mc:AlternateContent xmlns:mc="http://schemas.openxmlformats.org/markup-compatibility/2006">
              <mc:Choice xmlns:v="urn:schemas-microsoft-com:vml" Requires="v">
                <p:oleObj spid="_x0000_s7180" name="Формула" r:id="rId3" imgW="1511280" imgH="203040" progId="Equation.3">
                  <p:embed/>
                </p:oleObj>
              </mc:Choice>
              <mc:Fallback>
                <p:oleObj name="Формула" r:id="rId3" imgW="1511280" imgH="203040" progId="Equation.3">
                  <p:embed/>
                  <p:pic>
                    <p:nvPicPr>
                      <p:cNvPr id="0" name="Object 16"/>
                      <p:cNvPicPr>
                        <a:picLocks noChangeAspect="1" noChangeArrowheads="1"/>
                      </p:cNvPicPr>
                      <p:nvPr/>
                    </p:nvPicPr>
                    <p:blipFill>
                      <a:blip r:embed="rId4"/>
                      <a:srcRect/>
                      <a:stretch>
                        <a:fillRect/>
                      </a:stretch>
                    </p:blipFill>
                    <p:spPr bwMode="auto">
                      <a:xfrm>
                        <a:off x="-128588" y="5084763"/>
                        <a:ext cx="3065463" cy="4127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Объект 17"/>
          <p:cNvGraphicFramePr>
            <a:graphicFrameLocks noChangeAspect="1"/>
          </p:cNvGraphicFramePr>
          <p:nvPr>
            <p:extLst>
              <p:ext uri="{D42A27DB-BD31-4B8C-83A1-F6EECF244321}">
                <p14:modId xmlns:p14="http://schemas.microsoft.com/office/powerpoint/2010/main" val="1820011262"/>
              </p:ext>
            </p:extLst>
          </p:nvPr>
        </p:nvGraphicFramePr>
        <p:xfrm>
          <a:off x="-134673" y="5866861"/>
          <a:ext cx="3476625" cy="361950"/>
        </p:xfrm>
        <a:graphic>
          <a:graphicData uri="http://schemas.openxmlformats.org/presentationml/2006/ole">
            <mc:AlternateContent xmlns:mc="http://schemas.openxmlformats.org/markup-compatibility/2006">
              <mc:Choice xmlns:v="urn:schemas-microsoft-com:vml" Requires="v">
                <p:oleObj spid="_x0000_s7181" name="Формула" r:id="rId5" imgW="1714320" imgH="177480" progId="Equation.3">
                  <p:embed/>
                </p:oleObj>
              </mc:Choice>
              <mc:Fallback>
                <p:oleObj name="Формула" r:id="rId5" imgW="1714320" imgH="177480" progId="Equation.3">
                  <p:embed/>
                  <p:pic>
                    <p:nvPicPr>
                      <p:cNvPr id="0" name="Объект 15"/>
                      <p:cNvPicPr>
                        <a:picLocks noChangeAspect="1" noChangeArrowheads="1"/>
                      </p:cNvPicPr>
                      <p:nvPr/>
                    </p:nvPicPr>
                    <p:blipFill>
                      <a:blip r:embed="rId6"/>
                      <a:srcRect/>
                      <a:stretch>
                        <a:fillRect/>
                      </a:stretch>
                    </p:blipFill>
                    <p:spPr bwMode="auto">
                      <a:xfrm>
                        <a:off x="-134673" y="5866861"/>
                        <a:ext cx="3476625" cy="36195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28628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par>
                                <p:cTn id="11" presetID="17" presetClass="entr" presetSubtype="1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strVal val="#ppt_h"/>
                                          </p:val>
                                        </p:tav>
                                        <p:tav tm="100000">
                                          <p:val>
                                            <p:strVal val="#ppt_h"/>
                                          </p:val>
                                        </p:tav>
                                      </p:tavLst>
                                    </p:anim>
                                  </p:childTnLst>
                                </p:cTn>
                              </p:par>
                              <p:par>
                                <p:cTn id="15" presetID="17" presetClass="entr" presetSubtype="1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246" y="764704"/>
            <a:ext cx="8229600" cy="1066800"/>
          </a:xfrm>
        </p:spPr>
        <p:txBody>
          <a:bodyPr>
            <a:normAutofit/>
          </a:bodyPr>
          <a:lstStyle/>
          <a:p>
            <a:r>
              <a:rPr lang="en-US" dirty="0"/>
              <a:t>Decomposition stage </a:t>
            </a:r>
            <a:r>
              <a:rPr lang="en-US" altLang="ru-RU" b="1" dirty="0">
                <a:solidFill>
                  <a:srgbClr val="993300"/>
                </a:solidFill>
              </a:rPr>
              <a:t>2NF </a:t>
            </a:r>
            <a:endParaRPr lang="ru-RU" dirty="0"/>
          </a:p>
        </p:txBody>
      </p:sp>
      <p:grpSp>
        <p:nvGrpSpPr>
          <p:cNvPr id="4" name="Group 15"/>
          <p:cNvGrpSpPr>
            <a:grpSpLocks/>
          </p:cNvGrpSpPr>
          <p:nvPr/>
        </p:nvGrpSpPr>
        <p:grpSpPr bwMode="auto">
          <a:xfrm>
            <a:off x="1332917" y="3611029"/>
            <a:ext cx="6767513" cy="798513"/>
            <a:chOff x="612" y="1253"/>
            <a:chExt cx="4263" cy="503"/>
          </a:xfrm>
        </p:grpSpPr>
        <p:sp>
          <p:nvSpPr>
            <p:cNvPr id="5" name="Text Box 8"/>
            <p:cNvSpPr txBox="1">
              <a:spLocks noChangeArrowheads="1"/>
            </p:cNvSpPr>
            <p:nvPr/>
          </p:nvSpPr>
          <p:spPr bwMode="auto">
            <a:xfrm>
              <a:off x="612" y="1253"/>
              <a:ext cx="426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b="1" dirty="0" smtClean="0"/>
                <a:t>R(Full name</a:t>
              </a:r>
              <a:r>
                <a:rPr lang="ru-RU" altLang="ru-RU" b="1" dirty="0" smtClean="0"/>
                <a:t>; </a:t>
              </a:r>
              <a:r>
                <a:rPr lang="en-US" altLang="ru-RU" b="1" dirty="0" smtClean="0"/>
                <a:t>order number</a:t>
              </a:r>
              <a:r>
                <a:rPr lang="ru-RU" altLang="ru-RU" b="1" dirty="0" smtClean="0"/>
                <a:t>; </a:t>
              </a:r>
              <a:r>
                <a:rPr lang="en-US" altLang="ru-RU" b="1" dirty="0" smtClean="0"/>
                <a:t>group</a:t>
              </a:r>
              <a:r>
                <a:rPr lang="ru-RU" altLang="ru-RU" b="1" dirty="0" smtClean="0"/>
                <a:t>; </a:t>
              </a:r>
              <a:r>
                <a:rPr lang="en-US" altLang="ru-RU" b="1" dirty="0"/>
                <a:t>disciplines</a:t>
              </a:r>
              <a:r>
                <a:rPr lang="ru-RU" altLang="ru-RU" b="1" dirty="0" smtClean="0"/>
                <a:t>; </a:t>
              </a:r>
              <a:r>
                <a:rPr lang="en-US" altLang="ru-RU" b="1" dirty="0" smtClean="0"/>
                <a:t>evaluation</a:t>
              </a:r>
              <a:r>
                <a:rPr lang="en-US" altLang="ru-RU" b="1" dirty="0"/>
                <a:t>)</a:t>
              </a:r>
              <a:endParaRPr lang="ru-RU" altLang="ru-RU" b="1" dirty="0"/>
            </a:p>
          </p:txBody>
        </p:sp>
        <p:sp>
          <p:nvSpPr>
            <p:cNvPr id="6" name="AutoShape 9"/>
            <p:cNvSpPr>
              <a:spLocks/>
            </p:cNvSpPr>
            <p:nvPr/>
          </p:nvSpPr>
          <p:spPr bwMode="auto">
            <a:xfrm rot="-5400000">
              <a:off x="1973" y="1208"/>
              <a:ext cx="136" cy="589"/>
            </a:xfrm>
            <a:prstGeom prst="leftBrace">
              <a:avLst>
                <a:gd name="adj1" fmla="val 3609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7" name="AutoShape 10"/>
            <p:cNvSpPr>
              <a:spLocks/>
            </p:cNvSpPr>
            <p:nvPr/>
          </p:nvSpPr>
          <p:spPr bwMode="auto">
            <a:xfrm rot="-5400000">
              <a:off x="3379" y="1026"/>
              <a:ext cx="136" cy="953"/>
            </a:xfrm>
            <a:prstGeom prst="leftBrace">
              <a:avLst>
                <a:gd name="adj1" fmla="val 5839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8" name="Text Box 11"/>
            <p:cNvSpPr txBox="1">
              <a:spLocks noChangeArrowheads="1"/>
            </p:cNvSpPr>
            <p:nvPr/>
          </p:nvSpPr>
          <p:spPr bwMode="auto">
            <a:xfrm>
              <a:off x="1405" y="1525"/>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dirty="0"/>
                <a:t>PK</a:t>
              </a:r>
              <a:endParaRPr lang="ru-RU" altLang="ru-RU" dirty="0"/>
            </a:p>
          </p:txBody>
        </p:sp>
        <p:sp>
          <p:nvSpPr>
            <p:cNvPr id="9" name="Text Box 12"/>
            <p:cNvSpPr txBox="1">
              <a:spLocks noChangeArrowheads="1"/>
            </p:cNvSpPr>
            <p:nvPr/>
          </p:nvSpPr>
          <p:spPr bwMode="auto">
            <a:xfrm>
              <a:off x="3288" y="1525"/>
              <a:ext cx="36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a:t>PK</a:t>
              </a:r>
              <a:endParaRPr lang="ru-RU" altLang="ru-RU"/>
            </a:p>
          </p:txBody>
        </p:sp>
      </p:grpSp>
      <p:sp>
        <p:nvSpPr>
          <p:cNvPr id="10" name="AutoShape 18"/>
          <p:cNvSpPr>
            <a:spLocks/>
          </p:cNvSpPr>
          <p:nvPr/>
        </p:nvSpPr>
        <p:spPr bwMode="auto">
          <a:xfrm rot="16200000">
            <a:off x="1413968" y="4505095"/>
            <a:ext cx="217487" cy="863600"/>
          </a:xfrm>
          <a:prstGeom prst="leftBrace">
            <a:avLst>
              <a:gd name="adj1" fmla="val 3309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1" name="Text Box 20"/>
          <p:cNvSpPr txBox="1">
            <a:spLocks noChangeArrowheads="1"/>
          </p:cNvSpPr>
          <p:nvPr/>
        </p:nvSpPr>
        <p:spPr bwMode="auto">
          <a:xfrm>
            <a:off x="1306812" y="4972613"/>
            <a:ext cx="5762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b="1"/>
              <a:t>PK</a:t>
            </a:r>
            <a:endParaRPr lang="ru-RU" altLang="ru-RU" b="1"/>
          </a:p>
        </p:txBody>
      </p:sp>
      <p:sp>
        <p:nvSpPr>
          <p:cNvPr id="12" name="Text Box 23"/>
          <p:cNvSpPr txBox="1">
            <a:spLocks noChangeArrowheads="1"/>
          </p:cNvSpPr>
          <p:nvPr/>
        </p:nvSpPr>
        <p:spPr bwMode="auto">
          <a:xfrm>
            <a:off x="4548595" y="4467788"/>
            <a:ext cx="49167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b="1" dirty="0"/>
              <a:t>R</a:t>
            </a:r>
            <a:r>
              <a:rPr lang="ru-RU" altLang="ru-RU" b="1" baseline="-16000" dirty="0"/>
              <a:t>2</a:t>
            </a:r>
            <a:r>
              <a:rPr lang="en-US" altLang="ru-RU" b="1" dirty="0" smtClean="0"/>
              <a:t>(</a:t>
            </a:r>
            <a:r>
              <a:rPr lang="en-US" altLang="ru-RU" b="1" dirty="0"/>
              <a:t>order number</a:t>
            </a:r>
            <a:r>
              <a:rPr lang="ru-RU" altLang="ru-RU" b="1" dirty="0" smtClean="0"/>
              <a:t>;</a:t>
            </a:r>
            <a:r>
              <a:rPr lang="en-US" altLang="ru-RU" b="1" dirty="0" smtClean="0"/>
              <a:t> </a:t>
            </a:r>
            <a:r>
              <a:rPr lang="en-US" altLang="ru-RU" b="1" dirty="0"/>
              <a:t>disciplines</a:t>
            </a:r>
            <a:r>
              <a:rPr lang="ru-RU" altLang="ru-RU" b="1" dirty="0"/>
              <a:t>; </a:t>
            </a:r>
            <a:r>
              <a:rPr lang="en-US" altLang="ru-RU" b="1" dirty="0"/>
              <a:t>evaluation</a:t>
            </a:r>
            <a:r>
              <a:rPr lang="en-US" altLang="ru-RU" b="1" dirty="0" smtClean="0"/>
              <a:t>)</a:t>
            </a:r>
            <a:endParaRPr lang="ru-RU" altLang="ru-RU" b="1" dirty="0"/>
          </a:p>
        </p:txBody>
      </p:sp>
      <p:sp>
        <p:nvSpPr>
          <p:cNvPr id="13" name="AutoShape 24"/>
          <p:cNvSpPr>
            <a:spLocks/>
          </p:cNvSpPr>
          <p:nvPr/>
        </p:nvSpPr>
        <p:spPr bwMode="auto">
          <a:xfrm rot="16200000">
            <a:off x="5699425" y="4540018"/>
            <a:ext cx="215900" cy="792163"/>
          </a:xfrm>
          <a:prstGeom prst="leftBrace">
            <a:avLst>
              <a:gd name="adj1" fmla="val 30576"/>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4" name="AutoShape 25"/>
          <p:cNvSpPr>
            <a:spLocks/>
          </p:cNvSpPr>
          <p:nvPr/>
        </p:nvSpPr>
        <p:spPr bwMode="auto">
          <a:xfrm rot="16200000">
            <a:off x="5783024" y="4198273"/>
            <a:ext cx="144463" cy="2303463"/>
          </a:xfrm>
          <a:prstGeom prst="leftBrace">
            <a:avLst>
              <a:gd name="adj1" fmla="val 13287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15" name="Text Box 26"/>
          <p:cNvSpPr txBox="1">
            <a:spLocks noChangeArrowheads="1"/>
          </p:cNvSpPr>
          <p:nvPr/>
        </p:nvSpPr>
        <p:spPr bwMode="auto">
          <a:xfrm>
            <a:off x="5519244" y="4988629"/>
            <a:ext cx="576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b="1" dirty="0"/>
              <a:t>FK</a:t>
            </a:r>
            <a:endParaRPr lang="ru-RU" altLang="ru-RU" b="1" dirty="0"/>
          </a:p>
        </p:txBody>
      </p:sp>
      <p:sp>
        <p:nvSpPr>
          <p:cNvPr id="16" name="Text Box 27"/>
          <p:cNvSpPr txBox="1">
            <a:spLocks noChangeArrowheads="1"/>
          </p:cNvSpPr>
          <p:nvPr/>
        </p:nvSpPr>
        <p:spPr bwMode="auto">
          <a:xfrm>
            <a:off x="5554961" y="5466758"/>
            <a:ext cx="5762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b="1" dirty="0"/>
              <a:t>PK</a:t>
            </a:r>
            <a:endParaRPr lang="ru-RU" altLang="ru-RU" b="1" dirty="0"/>
          </a:p>
        </p:txBody>
      </p:sp>
      <p:sp>
        <p:nvSpPr>
          <p:cNvPr id="17" name="Line 28"/>
          <p:cNvSpPr>
            <a:spLocks noChangeShapeType="1"/>
          </p:cNvSpPr>
          <p:nvPr/>
        </p:nvSpPr>
        <p:spPr bwMode="auto">
          <a:xfrm>
            <a:off x="1811636" y="5115487"/>
            <a:ext cx="3743325" cy="40481"/>
          </a:xfrm>
          <a:prstGeom prst="line">
            <a:avLst/>
          </a:prstGeom>
          <a:noFill/>
          <a:ln w="19050">
            <a:solidFill>
              <a:srgbClr val="FF0000"/>
            </a:solidFill>
            <a:prstDash val="lgDash"/>
            <a:round/>
            <a:headEnd/>
            <a:tailEnd type="triangle" w="med" len="med"/>
          </a:ln>
          <a:extLst>
            <a:ext uri="{909E8E84-426E-40DD-AFC4-6F175D3DCCD1}">
              <a14:hiddenFill xmlns:a14="http://schemas.microsoft.com/office/drawing/2010/main">
                <a:noFill/>
              </a14:hiddenFill>
            </a:ext>
          </a:extLst>
        </p:spPr>
        <p:txBody>
          <a:bodyPr/>
          <a:lstStyle/>
          <a:p>
            <a:endParaRPr lang="ru-RU" dirty="0"/>
          </a:p>
        </p:txBody>
      </p:sp>
      <p:sp>
        <p:nvSpPr>
          <p:cNvPr id="18" name="Line 29"/>
          <p:cNvSpPr>
            <a:spLocks noChangeShapeType="1"/>
          </p:cNvSpPr>
          <p:nvPr/>
        </p:nvSpPr>
        <p:spPr bwMode="auto">
          <a:xfrm flipH="1">
            <a:off x="1090912" y="3891526"/>
            <a:ext cx="1223963" cy="647700"/>
          </a:xfrm>
          <a:prstGeom prst="line">
            <a:avLst/>
          </a:prstGeom>
          <a:noFill/>
          <a:ln w="190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19" name="Line 30"/>
          <p:cNvSpPr>
            <a:spLocks noChangeShapeType="1"/>
          </p:cNvSpPr>
          <p:nvPr/>
        </p:nvSpPr>
        <p:spPr bwMode="auto">
          <a:xfrm>
            <a:off x="2314875" y="3891526"/>
            <a:ext cx="2900261" cy="576262"/>
          </a:xfrm>
          <a:prstGeom prst="line">
            <a:avLst/>
          </a:prstGeom>
          <a:noFill/>
          <a:ln w="190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
        <p:nvSpPr>
          <p:cNvPr id="20" name="Прямоугольник 19"/>
          <p:cNvSpPr/>
          <p:nvPr/>
        </p:nvSpPr>
        <p:spPr>
          <a:xfrm>
            <a:off x="-74549" y="4478034"/>
            <a:ext cx="4599336" cy="369332"/>
          </a:xfrm>
          <a:prstGeom prst="rect">
            <a:avLst/>
          </a:prstGeom>
        </p:spPr>
        <p:txBody>
          <a:bodyPr wrap="none">
            <a:spAutoFit/>
          </a:bodyPr>
          <a:lstStyle/>
          <a:p>
            <a:r>
              <a:rPr lang="en-US" altLang="ru-RU" b="1" dirty="0"/>
              <a:t>R</a:t>
            </a:r>
            <a:r>
              <a:rPr lang="ru-RU" altLang="ru-RU" b="1" baseline="-16000" dirty="0" smtClean="0"/>
              <a:t>2</a:t>
            </a:r>
            <a:r>
              <a:rPr lang="en-US" altLang="ru-RU" b="1" dirty="0"/>
              <a:t> </a:t>
            </a:r>
            <a:r>
              <a:rPr lang="en-US" altLang="ru-RU" b="1" dirty="0" smtClean="0"/>
              <a:t>(</a:t>
            </a:r>
            <a:r>
              <a:rPr lang="en-US" altLang="ru-RU" b="1" dirty="0"/>
              <a:t>Full name</a:t>
            </a:r>
            <a:r>
              <a:rPr lang="ru-RU" altLang="ru-RU" b="1" dirty="0"/>
              <a:t>; </a:t>
            </a:r>
            <a:r>
              <a:rPr lang="en-US" altLang="ru-RU" b="1" dirty="0"/>
              <a:t>order number</a:t>
            </a:r>
            <a:r>
              <a:rPr lang="ru-RU" altLang="ru-RU" b="1" dirty="0"/>
              <a:t>; </a:t>
            </a:r>
            <a:r>
              <a:rPr lang="en-US" altLang="ru-RU" b="1" dirty="0" smtClean="0"/>
              <a:t>group)</a:t>
            </a:r>
            <a:endParaRPr lang="ru-RU" dirty="0"/>
          </a:p>
        </p:txBody>
      </p:sp>
      <p:sp>
        <p:nvSpPr>
          <p:cNvPr id="21" name="Прямоугольник 20"/>
          <p:cNvSpPr/>
          <p:nvPr/>
        </p:nvSpPr>
        <p:spPr>
          <a:xfrm>
            <a:off x="289125" y="2204864"/>
            <a:ext cx="8382393" cy="954107"/>
          </a:xfrm>
          <a:prstGeom prst="rect">
            <a:avLst/>
          </a:prstGeom>
        </p:spPr>
        <p:txBody>
          <a:bodyPr wrap="square">
            <a:spAutoFit/>
          </a:bodyPr>
          <a:lstStyle/>
          <a:p>
            <a:pPr lvl="0"/>
            <a:r>
              <a:rPr lang="en-US" sz="2800" b="1" dirty="0">
                <a:solidFill>
                  <a:prstClr val="black"/>
                </a:solidFill>
              </a:rPr>
              <a:t>Example. Relation to simulating the delivery of a session with the following attributes</a:t>
            </a:r>
            <a:endParaRPr lang="ru-RU" sz="2800" b="1" dirty="0">
              <a:solidFill>
                <a:prstClr val="black"/>
              </a:solidFill>
            </a:endParaRPr>
          </a:p>
        </p:txBody>
      </p:sp>
    </p:spTree>
    <p:extLst>
      <p:ext uri="{BB962C8B-B14F-4D97-AF65-F5344CB8AC3E}">
        <p14:creationId xmlns:p14="http://schemas.microsoft.com/office/powerpoint/2010/main" val="1702649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500" fill="hold"/>
                                        <p:tgtEl>
                                          <p:spTgt spid="12"/>
                                        </p:tgtEl>
                                        <p:attrNameLst>
                                          <p:attrName>ppt_w</p:attrName>
                                        </p:attrNameLst>
                                      </p:cBhvr>
                                      <p:tavLst>
                                        <p:tav tm="0">
                                          <p:val>
                                            <p:fltVal val="0"/>
                                          </p:val>
                                        </p:tav>
                                        <p:tav tm="100000">
                                          <p:val>
                                            <p:strVal val="#ppt_w"/>
                                          </p:val>
                                        </p:tav>
                                      </p:tavLst>
                                    </p:anim>
                                    <p:anim calcmode="lin" valueType="num">
                                      <p:cBhvr>
                                        <p:cTn id="16"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strVal val="#ppt_h"/>
                                          </p:val>
                                        </p:tav>
                                        <p:tav tm="100000">
                                          <p:val>
                                            <p:strVal val="#ppt_h"/>
                                          </p:val>
                                        </p:tav>
                                      </p:tavLst>
                                    </p:anim>
                                  </p:childTnLst>
                                </p:cTn>
                              </p:par>
                              <p:par>
                                <p:cTn id="27" presetID="17" presetClass="entr" presetSubtype="1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p:cTn id="29" dur="500" fill="hold"/>
                                        <p:tgtEl>
                                          <p:spTgt spid="15"/>
                                        </p:tgtEl>
                                        <p:attrNameLst>
                                          <p:attrName>ppt_w</p:attrName>
                                        </p:attrNameLst>
                                      </p:cBhvr>
                                      <p:tavLst>
                                        <p:tav tm="0">
                                          <p:val>
                                            <p:fltVal val="0"/>
                                          </p:val>
                                        </p:tav>
                                        <p:tav tm="100000">
                                          <p:val>
                                            <p:strVal val="#ppt_w"/>
                                          </p:val>
                                        </p:tav>
                                      </p:tavLst>
                                    </p:anim>
                                    <p:anim calcmode="lin" valueType="num">
                                      <p:cBhvr>
                                        <p:cTn id="30" dur="500" fill="hold"/>
                                        <p:tgtEl>
                                          <p:spTgt spid="15"/>
                                        </p:tgtEl>
                                        <p:attrNameLst>
                                          <p:attrName>ppt_h</p:attrName>
                                        </p:attrNameLst>
                                      </p:cBhvr>
                                      <p:tavLst>
                                        <p:tav tm="0">
                                          <p:val>
                                            <p:strVal val="#ppt_h"/>
                                          </p:val>
                                        </p:tav>
                                        <p:tav tm="100000">
                                          <p:val>
                                            <p:strVal val="#ppt_h"/>
                                          </p:val>
                                        </p:tav>
                                      </p:tavLst>
                                    </p:anim>
                                  </p:childTnLst>
                                </p:cTn>
                              </p:par>
                              <p:par>
                                <p:cTn id="31" presetID="17" presetClass="entr" presetSubtype="1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1000" fill="hold"/>
                                        <p:tgtEl>
                                          <p:spTgt spid="17"/>
                                        </p:tgtEl>
                                        <p:attrNameLst>
                                          <p:attrName>ppt_x</p:attrName>
                                        </p:attrNameLst>
                                      </p:cBhvr>
                                      <p:tavLst>
                                        <p:tav tm="0">
                                          <p:val>
                                            <p:strVal val="#ppt_x-.2"/>
                                          </p:val>
                                        </p:tav>
                                        <p:tav tm="100000">
                                          <p:val>
                                            <p:strVal val="#ppt_x"/>
                                          </p:val>
                                        </p:tav>
                                      </p:tavLst>
                                    </p:anim>
                                    <p:anim calcmode="lin" valueType="num">
                                      <p:cBhvr>
                                        <p:cTn id="4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7" presetClass="entr" presetSubtype="1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strVal val="#ppt_h"/>
                                          </p:val>
                                        </p:tav>
                                        <p:tav tm="100000">
                                          <p:val>
                                            <p:strVal val="#ppt_h"/>
                                          </p:val>
                                        </p:tav>
                                      </p:tavLst>
                                    </p:anim>
                                  </p:childTnLst>
                                </p:cTn>
                              </p:par>
                              <p:par>
                                <p:cTn id="48" presetID="17" presetClass="entr" presetSubtype="1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animBg="1"/>
      <p:bldP spid="14" grpId="0" animBg="1"/>
      <p:bldP spid="15" grpId="0"/>
      <p:bldP spid="16" grpId="0"/>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184" y="476672"/>
            <a:ext cx="8229600" cy="1066800"/>
          </a:xfrm>
        </p:spPr>
        <p:txBody>
          <a:bodyPr/>
          <a:lstStyle/>
          <a:p>
            <a:r>
              <a:rPr lang="en-US" dirty="0"/>
              <a:t>Decomposition stage 3NF</a:t>
            </a:r>
            <a:endParaRPr lang="ru-RU" dirty="0"/>
          </a:p>
        </p:txBody>
      </p:sp>
      <p:sp>
        <p:nvSpPr>
          <p:cNvPr id="3" name="Объект 2"/>
          <p:cNvSpPr>
            <a:spLocks noGrp="1"/>
          </p:cNvSpPr>
          <p:nvPr>
            <p:ph idx="1"/>
          </p:nvPr>
        </p:nvSpPr>
        <p:spPr>
          <a:xfrm>
            <a:off x="586764" y="1700808"/>
            <a:ext cx="8229600" cy="1683632"/>
          </a:xfrm>
        </p:spPr>
        <p:txBody>
          <a:bodyPr>
            <a:normAutofit/>
          </a:bodyPr>
          <a:lstStyle/>
          <a:p>
            <a:pPr marL="109728" indent="0">
              <a:buNone/>
            </a:pPr>
            <a:r>
              <a:rPr lang="en-US" sz="2400" dirty="0"/>
              <a:t>A relation is in 3NF if and only if it is in 2NF and does not contain transitive dependencies (no non-key attribute depends on another non-key attribute, but depends only on the primary key).</a:t>
            </a:r>
            <a:endParaRPr lang="ru-RU" sz="2400" dirty="0"/>
          </a:p>
        </p:txBody>
      </p:sp>
      <p:sp>
        <p:nvSpPr>
          <p:cNvPr id="4" name="Прямоугольник 3"/>
          <p:cNvSpPr/>
          <p:nvPr/>
        </p:nvSpPr>
        <p:spPr>
          <a:xfrm>
            <a:off x="611560" y="3212976"/>
            <a:ext cx="7632848" cy="2677656"/>
          </a:xfrm>
          <a:prstGeom prst="rect">
            <a:avLst/>
          </a:prstGeom>
        </p:spPr>
        <p:txBody>
          <a:bodyPr wrap="square">
            <a:spAutoFit/>
          </a:bodyPr>
          <a:lstStyle/>
          <a:p>
            <a:r>
              <a:rPr lang="en-US" sz="2800" dirty="0"/>
              <a:t>A functional dependency A-&gt;B is called transitive if there exists a set of attributes C such that C is not a subset of A and does not include </a:t>
            </a:r>
            <a:r>
              <a:rPr lang="en-US" sz="2800" dirty="0" smtClean="0"/>
              <a:t>B               ,             ,</a:t>
            </a:r>
          </a:p>
          <a:p>
            <a:r>
              <a:rPr lang="en-US" sz="2800" dirty="0" smtClean="0"/>
              <a:t>there </a:t>
            </a:r>
            <a:r>
              <a:rPr lang="en-US" sz="2800" dirty="0"/>
              <a:t>are </a:t>
            </a:r>
            <a:r>
              <a:rPr lang="en-US" sz="2800" dirty="0" smtClean="0"/>
              <a:t>dependencies              and            </a:t>
            </a:r>
            <a:r>
              <a:rPr lang="en-US" sz="2800" dirty="0" err="1" smtClean="0"/>
              <a:t>and</a:t>
            </a:r>
            <a:endParaRPr lang="en-US" sz="2800" dirty="0" smtClean="0"/>
          </a:p>
          <a:p>
            <a:r>
              <a:rPr lang="en-US" sz="2800" dirty="0" smtClean="0"/>
              <a:t>there </a:t>
            </a:r>
            <a:r>
              <a:rPr lang="en-US" sz="2800" dirty="0"/>
              <a:t>is no dependency</a:t>
            </a:r>
            <a:endParaRPr lang="ru-RU" sz="2800" dirty="0"/>
          </a:p>
        </p:txBody>
      </p:sp>
      <p:graphicFrame>
        <p:nvGraphicFramePr>
          <p:cNvPr id="5" name="Object 14"/>
          <p:cNvGraphicFramePr>
            <a:graphicFrameLocks noChangeAspect="1"/>
          </p:cNvGraphicFramePr>
          <p:nvPr>
            <p:extLst>
              <p:ext uri="{D42A27DB-BD31-4B8C-83A1-F6EECF244321}">
                <p14:modId xmlns:p14="http://schemas.microsoft.com/office/powerpoint/2010/main" val="3323389697"/>
              </p:ext>
            </p:extLst>
          </p:nvPr>
        </p:nvGraphicFramePr>
        <p:xfrm>
          <a:off x="2555776" y="4551804"/>
          <a:ext cx="893763" cy="468045"/>
        </p:xfrm>
        <a:graphic>
          <a:graphicData uri="http://schemas.openxmlformats.org/presentationml/2006/ole">
            <mc:AlternateContent xmlns:mc="http://schemas.openxmlformats.org/markup-compatibility/2006">
              <mc:Choice xmlns:v="urn:schemas-microsoft-com:vml" Requires="v">
                <p:oleObj spid="_x0000_s8210" name="Формула" r:id="rId3" imgW="431640" imgH="177480" progId="Equation.3">
                  <p:embed/>
                </p:oleObj>
              </mc:Choice>
              <mc:Fallback>
                <p:oleObj name="Формула" r:id="rId3" imgW="431640" imgH="177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551804"/>
                        <a:ext cx="893763" cy="468045"/>
                      </a:xfrm>
                      <a:prstGeom prst="rect">
                        <a:avLst/>
                      </a:prstGeom>
                      <a:solidFill>
                        <a:srgbClr val="FFCC99"/>
                      </a:solidFill>
                      <a:ln>
                        <a:noFill/>
                      </a:ln>
                    </p:spPr>
                  </p:pic>
                </p:oleObj>
              </mc:Fallback>
            </mc:AlternateContent>
          </a:graphicData>
        </a:graphic>
      </p:graphicFrame>
      <p:graphicFrame>
        <p:nvGraphicFramePr>
          <p:cNvPr id="6" name="Object 17"/>
          <p:cNvGraphicFramePr>
            <a:graphicFrameLocks noChangeAspect="1"/>
          </p:cNvGraphicFramePr>
          <p:nvPr>
            <p:extLst>
              <p:ext uri="{D42A27DB-BD31-4B8C-83A1-F6EECF244321}">
                <p14:modId xmlns:p14="http://schemas.microsoft.com/office/powerpoint/2010/main" val="620978381"/>
              </p:ext>
            </p:extLst>
          </p:nvPr>
        </p:nvGraphicFramePr>
        <p:xfrm>
          <a:off x="3559373" y="4551804"/>
          <a:ext cx="1124469" cy="461372"/>
        </p:xfrm>
        <a:graphic>
          <a:graphicData uri="http://schemas.openxmlformats.org/presentationml/2006/ole">
            <mc:AlternateContent xmlns:mc="http://schemas.openxmlformats.org/markup-compatibility/2006">
              <mc:Choice xmlns:v="urn:schemas-microsoft-com:vml" Requires="v">
                <p:oleObj spid="_x0000_s8211" name="Формула" r:id="rId5" imgW="431640" imgH="177480" progId="Equation.3">
                  <p:embed/>
                </p:oleObj>
              </mc:Choice>
              <mc:Fallback>
                <p:oleObj name="Формула" r:id="rId5" imgW="43164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9373" y="4551804"/>
                        <a:ext cx="1124469" cy="461372"/>
                      </a:xfrm>
                      <a:prstGeom prst="rect">
                        <a:avLst/>
                      </a:prstGeom>
                      <a:solidFill>
                        <a:srgbClr val="FFCC99"/>
                      </a:solidFill>
                      <a:ln>
                        <a:noFill/>
                      </a:ln>
                    </p:spPr>
                  </p:pic>
                </p:oleObj>
              </mc:Fallback>
            </mc:AlternateContent>
          </a:graphicData>
        </a:graphic>
      </p:graphicFrame>
      <p:graphicFrame>
        <p:nvGraphicFramePr>
          <p:cNvPr id="7" name="Object 15"/>
          <p:cNvGraphicFramePr>
            <a:graphicFrameLocks noChangeAspect="1"/>
          </p:cNvGraphicFramePr>
          <p:nvPr>
            <p:extLst>
              <p:ext uri="{D42A27DB-BD31-4B8C-83A1-F6EECF244321}">
                <p14:modId xmlns:p14="http://schemas.microsoft.com/office/powerpoint/2010/main" val="2338553664"/>
              </p:ext>
            </p:extLst>
          </p:nvPr>
        </p:nvGraphicFramePr>
        <p:xfrm>
          <a:off x="4438747" y="5013176"/>
          <a:ext cx="954088" cy="360363"/>
        </p:xfrm>
        <a:graphic>
          <a:graphicData uri="http://schemas.openxmlformats.org/presentationml/2006/ole">
            <mc:AlternateContent xmlns:mc="http://schemas.openxmlformats.org/markup-compatibility/2006">
              <mc:Choice xmlns:v="urn:schemas-microsoft-com:vml" Requires="v">
                <p:oleObj spid="_x0000_s8212" name="Формула" r:id="rId7" imgW="469800" imgH="177480" progId="Equation.3">
                  <p:embed/>
                </p:oleObj>
              </mc:Choice>
              <mc:Fallback>
                <p:oleObj name="Формула" r:id="rId7" imgW="46980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38747" y="5013176"/>
                        <a:ext cx="954088" cy="3603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18"/>
          <p:cNvGraphicFramePr>
            <a:graphicFrameLocks noChangeAspect="1"/>
          </p:cNvGraphicFramePr>
          <p:nvPr>
            <p:extLst>
              <p:ext uri="{D42A27DB-BD31-4B8C-83A1-F6EECF244321}">
                <p14:modId xmlns:p14="http://schemas.microsoft.com/office/powerpoint/2010/main" val="866158817"/>
              </p:ext>
            </p:extLst>
          </p:nvPr>
        </p:nvGraphicFramePr>
        <p:xfrm>
          <a:off x="6156176" y="5013176"/>
          <a:ext cx="954088" cy="360363"/>
        </p:xfrm>
        <a:graphic>
          <a:graphicData uri="http://schemas.openxmlformats.org/presentationml/2006/ole">
            <mc:AlternateContent xmlns:mc="http://schemas.openxmlformats.org/markup-compatibility/2006">
              <mc:Choice xmlns:v="urn:schemas-microsoft-com:vml" Requires="v">
                <p:oleObj spid="_x0000_s8213" name="Формула" r:id="rId9" imgW="469800" imgH="177480" progId="Equation.3">
                  <p:embed/>
                </p:oleObj>
              </mc:Choice>
              <mc:Fallback>
                <p:oleObj name="Формула" r:id="rId9" imgW="46980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56176" y="5013176"/>
                        <a:ext cx="954088" cy="3603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19"/>
          <p:cNvGraphicFramePr>
            <a:graphicFrameLocks noChangeAspect="1"/>
          </p:cNvGraphicFramePr>
          <p:nvPr>
            <p:extLst>
              <p:ext uri="{D42A27DB-BD31-4B8C-83A1-F6EECF244321}">
                <p14:modId xmlns:p14="http://schemas.microsoft.com/office/powerpoint/2010/main" val="4105699833"/>
              </p:ext>
            </p:extLst>
          </p:nvPr>
        </p:nvGraphicFramePr>
        <p:xfrm>
          <a:off x="4572000" y="5530269"/>
          <a:ext cx="954088" cy="360363"/>
        </p:xfrm>
        <a:graphic>
          <a:graphicData uri="http://schemas.openxmlformats.org/presentationml/2006/ole">
            <mc:AlternateContent xmlns:mc="http://schemas.openxmlformats.org/markup-compatibility/2006">
              <mc:Choice xmlns:v="urn:schemas-microsoft-com:vml" Requires="v">
                <p:oleObj spid="_x0000_s8214" name="Формула" r:id="rId11" imgW="469800" imgH="177480" progId="Equation.3">
                  <p:embed/>
                </p:oleObj>
              </mc:Choice>
              <mc:Fallback>
                <p:oleObj name="Формула" r:id="rId11" imgW="469800" imgH="17748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72000" y="5530269"/>
                        <a:ext cx="954088" cy="360363"/>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Line 20"/>
          <p:cNvSpPr>
            <a:spLocks noChangeShapeType="1"/>
          </p:cNvSpPr>
          <p:nvPr/>
        </p:nvSpPr>
        <p:spPr bwMode="auto">
          <a:xfrm flipH="1">
            <a:off x="4981854" y="5563031"/>
            <a:ext cx="144463"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Tree>
    <p:extLst>
      <p:ext uri="{BB962C8B-B14F-4D97-AF65-F5344CB8AC3E}">
        <p14:creationId xmlns:p14="http://schemas.microsoft.com/office/powerpoint/2010/main" val="1139297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32656"/>
            <a:ext cx="8229600" cy="1066800"/>
          </a:xfrm>
        </p:spPr>
        <p:txBody>
          <a:bodyPr/>
          <a:lstStyle/>
          <a:p>
            <a:r>
              <a:rPr lang="en-US" dirty="0"/>
              <a:t>Decomposition </a:t>
            </a:r>
            <a:r>
              <a:rPr lang="en-US" dirty="0" smtClean="0"/>
              <a:t>stage </a:t>
            </a:r>
            <a:r>
              <a:rPr lang="en-US" dirty="0"/>
              <a:t>3NF</a:t>
            </a:r>
            <a:r>
              <a:rPr lang="en-US" dirty="0" smtClean="0"/>
              <a:t> </a:t>
            </a:r>
            <a:endParaRPr lang="ru-RU" dirty="0"/>
          </a:p>
        </p:txBody>
      </p:sp>
      <p:sp>
        <p:nvSpPr>
          <p:cNvPr id="4" name="Прямоугольник 3"/>
          <p:cNvSpPr/>
          <p:nvPr/>
        </p:nvSpPr>
        <p:spPr>
          <a:xfrm>
            <a:off x="643073" y="1975971"/>
            <a:ext cx="7344816" cy="369332"/>
          </a:xfrm>
          <a:prstGeom prst="rect">
            <a:avLst/>
          </a:prstGeom>
        </p:spPr>
        <p:txBody>
          <a:bodyPr wrap="square">
            <a:spAutoFit/>
          </a:bodyPr>
          <a:lstStyle/>
          <a:p>
            <a:pPr>
              <a:spcBef>
                <a:spcPct val="50000"/>
              </a:spcBef>
            </a:pPr>
            <a:r>
              <a:rPr lang="en-US" altLang="ru-RU" b="1" dirty="0"/>
              <a:t>R(Full name</a:t>
            </a:r>
            <a:r>
              <a:rPr lang="ru-RU" altLang="ru-RU" b="1" dirty="0"/>
              <a:t>; </a:t>
            </a:r>
            <a:r>
              <a:rPr lang="en-US" altLang="ru-RU" b="1" dirty="0"/>
              <a:t>order number</a:t>
            </a:r>
            <a:r>
              <a:rPr lang="ru-RU" altLang="ru-RU" b="1" dirty="0"/>
              <a:t>; </a:t>
            </a:r>
            <a:r>
              <a:rPr lang="en-US" altLang="ru-RU" b="1" dirty="0"/>
              <a:t>group</a:t>
            </a:r>
            <a:r>
              <a:rPr lang="ru-RU" altLang="ru-RU" b="1" dirty="0"/>
              <a:t>; </a:t>
            </a:r>
            <a:r>
              <a:rPr lang="en-US" altLang="ru-RU" b="1" dirty="0" smtClean="0"/>
              <a:t>specialization)</a:t>
            </a:r>
            <a:endParaRPr lang="ru-RU" altLang="ru-RU" b="1" dirty="0"/>
          </a:p>
        </p:txBody>
      </p:sp>
      <p:sp>
        <p:nvSpPr>
          <p:cNvPr id="5" name="Прямоугольник 4"/>
          <p:cNvSpPr/>
          <p:nvPr/>
        </p:nvSpPr>
        <p:spPr>
          <a:xfrm>
            <a:off x="666978" y="1484784"/>
            <a:ext cx="4814138" cy="461665"/>
          </a:xfrm>
          <a:prstGeom prst="rect">
            <a:avLst/>
          </a:prstGeom>
        </p:spPr>
        <p:txBody>
          <a:bodyPr wrap="none">
            <a:spAutoFit/>
          </a:bodyPr>
          <a:lstStyle/>
          <a:p>
            <a:r>
              <a:rPr lang="en-US" sz="2400" dirty="0"/>
              <a:t>Example. Let there be a relation R</a:t>
            </a:r>
            <a:endParaRPr lang="ru-RU" sz="2400" dirty="0"/>
          </a:p>
        </p:txBody>
      </p:sp>
      <p:sp>
        <p:nvSpPr>
          <p:cNvPr id="6" name="AutoShape 13"/>
          <p:cNvSpPr>
            <a:spLocks/>
          </p:cNvSpPr>
          <p:nvPr/>
        </p:nvSpPr>
        <p:spPr bwMode="auto">
          <a:xfrm rot="16200000">
            <a:off x="1582688" y="2022247"/>
            <a:ext cx="217488" cy="863600"/>
          </a:xfrm>
          <a:prstGeom prst="leftBrace">
            <a:avLst>
              <a:gd name="adj1" fmla="val 3309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ru-RU" altLang="ru-RU" b="1" dirty="0"/>
          </a:p>
        </p:txBody>
      </p:sp>
      <p:sp>
        <p:nvSpPr>
          <p:cNvPr id="7" name="Прямоугольник 6"/>
          <p:cNvSpPr/>
          <p:nvPr/>
        </p:nvSpPr>
        <p:spPr>
          <a:xfrm>
            <a:off x="1423570" y="2606725"/>
            <a:ext cx="535724" cy="369332"/>
          </a:xfrm>
          <a:prstGeom prst="rect">
            <a:avLst/>
          </a:prstGeom>
        </p:spPr>
        <p:txBody>
          <a:bodyPr wrap="none">
            <a:spAutoFit/>
          </a:bodyPr>
          <a:lstStyle/>
          <a:p>
            <a:pPr>
              <a:spcBef>
                <a:spcPct val="50000"/>
              </a:spcBef>
            </a:pPr>
            <a:r>
              <a:rPr lang="en-US" altLang="ru-RU" b="1" dirty="0"/>
              <a:t>PK</a:t>
            </a:r>
            <a:endParaRPr lang="ru-RU" altLang="ru-RU" b="1" dirty="0"/>
          </a:p>
        </p:txBody>
      </p:sp>
      <p:sp>
        <p:nvSpPr>
          <p:cNvPr id="8" name="Прямоугольник 7"/>
          <p:cNvSpPr/>
          <p:nvPr/>
        </p:nvSpPr>
        <p:spPr>
          <a:xfrm>
            <a:off x="4336472" y="2761473"/>
            <a:ext cx="4572000" cy="2492990"/>
          </a:xfrm>
          <a:prstGeom prst="rect">
            <a:avLst/>
          </a:prstGeom>
          <a:solidFill>
            <a:srgbClr val="FFCCCC"/>
          </a:solidFill>
        </p:spPr>
        <p:txBody>
          <a:bodyPr>
            <a:spAutoFit/>
          </a:bodyPr>
          <a:lstStyle/>
          <a:p>
            <a:r>
              <a:rPr lang="en-US" sz="2600" dirty="0" smtClean="0"/>
              <a:t>   To </a:t>
            </a:r>
            <a:r>
              <a:rPr lang="en-US" sz="2600" dirty="0"/>
              <a:t>bring the relation to 3NF, it should be divided into projections: move non-key attributes, between which there is a dependency, to another relation</a:t>
            </a:r>
            <a:endParaRPr lang="ru-RU" sz="2600" dirty="0"/>
          </a:p>
        </p:txBody>
      </p:sp>
      <p:graphicFrame>
        <p:nvGraphicFramePr>
          <p:cNvPr id="9" name="Объект 8"/>
          <p:cNvGraphicFramePr>
            <a:graphicFrameLocks noChangeAspect="1"/>
          </p:cNvGraphicFramePr>
          <p:nvPr>
            <p:extLst>
              <p:ext uri="{D42A27DB-BD31-4B8C-83A1-F6EECF244321}">
                <p14:modId xmlns:p14="http://schemas.microsoft.com/office/powerpoint/2010/main" val="849299997"/>
              </p:ext>
            </p:extLst>
          </p:nvPr>
        </p:nvGraphicFramePr>
        <p:xfrm>
          <a:off x="635224" y="4149080"/>
          <a:ext cx="3636963" cy="403225"/>
        </p:xfrm>
        <a:graphic>
          <a:graphicData uri="http://schemas.openxmlformats.org/presentationml/2006/ole">
            <mc:AlternateContent xmlns:mc="http://schemas.openxmlformats.org/markup-compatibility/2006">
              <mc:Choice xmlns:v="urn:schemas-microsoft-com:vml" Requires="v">
                <p:oleObj spid="_x0000_s9242" name="Формула" r:id="rId3" imgW="1828800" imgH="203040" progId="Equation.3">
                  <p:embed/>
                </p:oleObj>
              </mc:Choice>
              <mc:Fallback>
                <p:oleObj name="Формула" r:id="rId3" imgW="1828800" imgH="203040" progId="Equation.3">
                  <p:embed/>
                  <p:pic>
                    <p:nvPicPr>
                      <p:cNvPr id="0" name="Object 11"/>
                      <p:cNvPicPr>
                        <a:picLocks noChangeAspect="1" noChangeArrowheads="1"/>
                      </p:cNvPicPr>
                      <p:nvPr/>
                    </p:nvPicPr>
                    <p:blipFill>
                      <a:blip r:embed="rId4"/>
                      <a:srcRect/>
                      <a:stretch>
                        <a:fillRect/>
                      </a:stretch>
                    </p:blipFill>
                    <p:spPr bwMode="auto">
                      <a:xfrm>
                        <a:off x="635224" y="4149080"/>
                        <a:ext cx="3636963" cy="4032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Объект 15"/>
          <p:cNvGraphicFramePr>
            <a:graphicFrameLocks noChangeAspect="1"/>
          </p:cNvGraphicFramePr>
          <p:nvPr>
            <p:extLst>
              <p:ext uri="{D42A27DB-BD31-4B8C-83A1-F6EECF244321}">
                <p14:modId xmlns:p14="http://schemas.microsoft.com/office/powerpoint/2010/main" val="1798415237"/>
              </p:ext>
            </p:extLst>
          </p:nvPr>
        </p:nvGraphicFramePr>
        <p:xfrm>
          <a:off x="539552" y="5517232"/>
          <a:ext cx="4849813" cy="403225"/>
        </p:xfrm>
        <a:graphic>
          <a:graphicData uri="http://schemas.openxmlformats.org/presentationml/2006/ole">
            <mc:AlternateContent xmlns:mc="http://schemas.openxmlformats.org/markup-compatibility/2006">
              <mc:Choice xmlns:v="urn:schemas-microsoft-com:vml" Requires="v">
                <p:oleObj spid="_x0000_s9243" name="Формула" r:id="rId5" imgW="2438280" imgH="203040" progId="Equation.3">
                  <p:embed/>
                </p:oleObj>
              </mc:Choice>
              <mc:Fallback>
                <p:oleObj name="Формула" r:id="rId5" imgW="2438280" imgH="203040" progId="Equation.3">
                  <p:embed/>
                  <p:pic>
                    <p:nvPicPr>
                      <p:cNvPr id="0" name="Объект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5517232"/>
                        <a:ext cx="4849813" cy="4032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7" name="Объект 16"/>
          <p:cNvGraphicFramePr>
            <a:graphicFrameLocks noChangeAspect="1"/>
          </p:cNvGraphicFramePr>
          <p:nvPr>
            <p:extLst>
              <p:ext uri="{D42A27DB-BD31-4B8C-83A1-F6EECF244321}">
                <p14:modId xmlns:p14="http://schemas.microsoft.com/office/powerpoint/2010/main" val="3977706823"/>
              </p:ext>
            </p:extLst>
          </p:nvPr>
        </p:nvGraphicFramePr>
        <p:xfrm>
          <a:off x="607538" y="3586634"/>
          <a:ext cx="2703512" cy="403225"/>
        </p:xfrm>
        <a:graphic>
          <a:graphicData uri="http://schemas.openxmlformats.org/presentationml/2006/ole">
            <mc:AlternateContent xmlns:mc="http://schemas.openxmlformats.org/markup-compatibility/2006">
              <mc:Choice xmlns:v="urn:schemas-microsoft-com:vml" Requires="v">
                <p:oleObj spid="_x0000_s9244" name="Формула" r:id="rId7" imgW="1358640" imgH="203040" progId="Equation.3">
                  <p:embed/>
                </p:oleObj>
              </mc:Choice>
              <mc:Fallback>
                <p:oleObj name="Формула" r:id="rId7" imgW="1358640" imgH="203040" progId="Equation.3">
                  <p:embed/>
                  <p:pic>
                    <p:nvPicPr>
                      <p:cNvPr id="0" name="Объект 8"/>
                      <p:cNvPicPr>
                        <a:picLocks noChangeAspect="1" noChangeArrowheads="1"/>
                      </p:cNvPicPr>
                      <p:nvPr/>
                    </p:nvPicPr>
                    <p:blipFill>
                      <a:blip r:embed="rId8"/>
                      <a:srcRect/>
                      <a:stretch>
                        <a:fillRect/>
                      </a:stretch>
                    </p:blipFill>
                    <p:spPr bwMode="auto">
                      <a:xfrm>
                        <a:off x="607538" y="3586634"/>
                        <a:ext cx="2703512" cy="4032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Объект 17"/>
          <p:cNvGraphicFramePr>
            <a:graphicFrameLocks noChangeAspect="1"/>
          </p:cNvGraphicFramePr>
          <p:nvPr>
            <p:extLst>
              <p:ext uri="{D42A27DB-BD31-4B8C-83A1-F6EECF244321}">
                <p14:modId xmlns:p14="http://schemas.microsoft.com/office/powerpoint/2010/main" val="1185883062"/>
              </p:ext>
            </p:extLst>
          </p:nvPr>
        </p:nvGraphicFramePr>
        <p:xfrm>
          <a:off x="531763" y="3189349"/>
          <a:ext cx="3182937" cy="354012"/>
        </p:xfrm>
        <a:graphic>
          <a:graphicData uri="http://schemas.openxmlformats.org/presentationml/2006/ole">
            <mc:AlternateContent xmlns:mc="http://schemas.openxmlformats.org/markup-compatibility/2006">
              <mc:Choice xmlns:v="urn:schemas-microsoft-com:vml" Requires="v">
                <p:oleObj spid="_x0000_s9245" name="Формула" r:id="rId9" imgW="1600200" imgH="177480" progId="Equation.3">
                  <p:embed/>
                </p:oleObj>
              </mc:Choice>
              <mc:Fallback>
                <p:oleObj name="Формула" r:id="rId9" imgW="1600200" imgH="177480" progId="Equation.3">
                  <p:embed/>
                  <p:pic>
                    <p:nvPicPr>
                      <p:cNvPr id="0" name="Объект 8"/>
                      <p:cNvPicPr>
                        <a:picLocks noChangeAspect="1" noChangeArrowheads="1"/>
                      </p:cNvPicPr>
                      <p:nvPr/>
                    </p:nvPicPr>
                    <p:blipFill>
                      <a:blip r:embed="rId10"/>
                      <a:srcRect/>
                      <a:stretch>
                        <a:fillRect/>
                      </a:stretch>
                    </p:blipFill>
                    <p:spPr bwMode="auto">
                      <a:xfrm>
                        <a:off x="531763" y="3189349"/>
                        <a:ext cx="3182937" cy="354012"/>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Объект 18"/>
          <p:cNvGraphicFramePr>
            <a:graphicFrameLocks noChangeAspect="1"/>
          </p:cNvGraphicFramePr>
          <p:nvPr>
            <p:extLst>
              <p:ext uri="{D42A27DB-BD31-4B8C-83A1-F6EECF244321}">
                <p14:modId xmlns:p14="http://schemas.microsoft.com/office/powerpoint/2010/main" val="916504854"/>
              </p:ext>
            </p:extLst>
          </p:nvPr>
        </p:nvGraphicFramePr>
        <p:xfrm>
          <a:off x="642895" y="4725144"/>
          <a:ext cx="3636963" cy="403225"/>
        </p:xfrm>
        <a:graphic>
          <a:graphicData uri="http://schemas.openxmlformats.org/presentationml/2006/ole">
            <mc:AlternateContent xmlns:mc="http://schemas.openxmlformats.org/markup-compatibility/2006">
              <mc:Choice xmlns:v="urn:schemas-microsoft-com:vml" Requires="v">
                <p:oleObj spid="_x0000_s9246" name="Формула" r:id="rId11" imgW="1828800" imgH="203040" progId="Equation.3">
                  <p:embed/>
                </p:oleObj>
              </mc:Choice>
              <mc:Fallback>
                <p:oleObj name="Формула" r:id="rId11" imgW="1828800" imgH="203040" progId="Equation.3">
                  <p:embed/>
                  <p:pic>
                    <p:nvPicPr>
                      <p:cNvPr id="0" name="Объект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2895" y="4725144"/>
                        <a:ext cx="3636963" cy="4032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Line 12"/>
          <p:cNvSpPr>
            <a:spLocks noChangeShapeType="1"/>
          </p:cNvSpPr>
          <p:nvPr/>
        </p:nvSpPr>
        <p:spPr bwMode="auto">
          <a:xfrm>
            <a:off x="583678" y="5373216"/>
            <a:ext cx="489743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Tree>
    <p:extLst>
      <p:ext uri="{BB962C8B-B14F-4D97-AF65-F5344CB8AC3E}">
        <p14:creationId xmlns:p14="http://schemas.microsoft.com/office/powerpoint/2010/main" val="219948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checkerboard(across)">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066800"/>
          </a:xfrm>
        </p:spPr>
        <p:txBody>
          <a:bodyPr/>
          <a:lstStyle/>
          <a:p>
            <a:r>
              <a:rPr lang="en-US" dirty="0"/>
              <a:t>Iterative life cycle model</a:t>
            </a:r>
            <a:endParaRPr lang="ru-RU" dirty="0"/>
          </a:p>
        </p:txBody>
      </p:sp>
      <p:sp>
        <p:nvSpPr>
          <p:cNvPr id="3" name="Объект 2"/>
          <p:cNvSpPr>
            <a:spLocks noGrp="1"/>
          </p:cNvSpPr>
          <p:nvPr>
            <p:ph idx="1"/>
          </p:nvPr>
        </p:nvSpPr>
        <p:spPr>
          <a:xfrm>
            <a:off x="3538666" y="1829154"/>
            <a:ext cx="3106688" cy="531504"/>
          </a:xfrm>
        </p:spPr>
        <p:txBody>
          <a:bodyPr/>
          <a:lstStyle/>
          <a:p>
            <a:pPr marL="109728" indent="0">
              <a:buNone/>
            </a:pPr>
            <a:r>
              <a:rPr lang="en-US" dirty="0"/>
              <a:t>Overlap in time</a:t>
            </a:r>
            <a:endParaRPr lang="ru-RU" dirty="0"/>
          </a:p>
        </p:txBody>
      </p:sp>
      <p:sp>
        <p:nvSpPr>
          <p:cNvPr id="4" name="Text Box 19"/>
          <p:cNvSpPr txBox="1">
            <a:spLocks noChangeArrowheads="1"/>
          </p:cNvSpPr>
          <p:nvPr/>
        </p:nvSpPr>
        <p:spPr bwMode="auto">
          <a:xfrm flipH="1">
            <a:off x="1042988" y="1989138"/>
            <a:ext cx="2447925" cy="369332"/>
          </a:xfrm>
          <a:prstGeom prst="rect">
            <a:avLst/>
          </a:prstGeom>
          <a:solidFill>
            <a:srgbClr val="FFFF99"/>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ru-RU" dirty="0" smtClean="0"/>
              <a:t>Planning</a:t>
            </a:r>
            <a:endParaRPr lang="ru-RU" altLang="ru-RU" dirty="0"/>
          </a:p>
        </p:txBody>
      </p:sp>
      <p:sp>
        <p:nvSpPr>
          <p:cNvPr id="5" name="Text Box 20"/>
          <p:cNvSpPr txBox="1">
            <a:spLocks noChangeArrowheads="1"/>
          </p:cNvSpPr>
          <p:nvPr/>
        </p:nvSpPr>
        <p:spPr bwMode="auto">
          <a:xfrm flipH="1">
            <a:off x="2555875" y="2565400"/>
            <a:ext cx="2447925" cy="369332"/>
          </a:xfrm>
          <a:prstGeom prst="rect">
            <a:avLst/>
          </a:prstGeom>
          <a:solidFill>
            <a:srgbClr val="FFFF99"/>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ru-RU" dirty="0"/>
              <a:t>Analysis</a:t>
            </a:r>
            <a:endParaRPr lang="ru-RU" altLang="ru-RU" dirty="0"/>
          </a:p>
        </p:txBody>
      </p:sp>
      <p:sp>
        <p:nvSpPr>
          <p:cNvPr id="6" name="Text Box 21"/>
          <p:cNvSpPr txBox="1">
            <a:spLocks noChangeArrowheads="1"/>
          </p:cNvSpPr>
          <p:nvPr/>
        </p:nvSpPr>
        <p:spPr bwMode="auto">
          <a:xfrm flipH="1">
            <a:off x="3779838" y="3213100"/>
            <a:ext cx="2447925" cy="369332"/>
          </a:xfrm>
          <a:prstGeom prst="rect">
            <a:avLst/>
          </a:prstGeom>
          <a:solidFill>
            <a:srgbClr val="FFFF99"/>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t>Project development</a:t>
            </a:r>
            <a:endParaRPr lang="ru-RU" altLang="ru-RU" dirty="0"/>
          </a:p>
        </p:txBody>
      </p:sp>
      <p:sp>
        <p:nvSpPr>
          <p:cNvPr id="7" name="Text Box 22"/>
          <p:cNvSpPr txBox="1">
            <a:spLocks noChangeArrowheads="1"/>
          </p:cNvSpPr>
          <p:nvPr/>
        </p:nvSpPr>
        <p:spPr bwMode="auto">
          <a:xfrm flipH="1">
            <a:off x="5148263" y="3789363"/>
            <a:ext cx="2447925" cy="646331"/>
          </a:xfrm>
          <a:prstGeom prst="rect">
            <a:avLst/>
          </a:prstGeom>
          <a:solidFill>
            <a:srgbClr val="FFFF99"/>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ru-RU" dirty="0"/>
              <a:t>Project implementation</a:t>
            </a:r>
            <a:endParaRPr lang="ru-RU" altLang="ru-RU" dirty="0"/>
          </a:p>
        </p:txBody>
      </p:sp>
      <p:sp>
        <p:nvSpPr>
          <p:cNvPr id="8" name="Text Box 26"/>
          <p:cNvSpPr txBox="1">
            <a:spLocks noChangeArrowheads="1"/>
          </p:cNvSpPr>
          <p:nvPr/>
        </p:nvSpPr>
        <p:spPr bwMode="auto">
          <a:xfrm>
            <a:off x="4211638" y="5423796"/>
            <a:ext cx="18716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sz="2000" b="1" dirty="0" smtClean="0">
                <a:latin typeface="Times New Roman" panose="02020603050405020304" pitchFamily="18" charset="0"/>
                <a:cs typeface="Times New Roman" panose="02020603050405020304" pitchFamily="18" charset="0"/>
              </a:rPr>
              <a:t>Time</a:t>
            </a:r>
            <a:endParaRPr lang="ru-RU" altLang="ru-RU" sz="2000" b="1" dirty="0">
              <a:latin typeface="Times New Roman" panose="02020603050405020304" pitchFamily="18" charset="0"/>
              <a:cs typeface="Times New Roman" panose="02020603050405020304" pitchFamily="18" charset="0"/>
            </a:endParaRPr>
          </a:p>
        </p:txBody>
      </p:sp>
      <p:sp>
        <p:nvSpPr>
          <p:cNvPr id="9" name="Text Box 22"/>
          <p:cNvSpPr txBox="1">
            <a:spLocks noChangeArrowheads="1"/>
          </p:cNvSpPr>
          <p:nvPr/>
        </p:nvSpPr>
        <p:spPr bwMode="auto">
          <a:xfrm flipH="1">
            <a:off x="5724128" y="4725144"/>
            <a:ext cx="2447925" cy="369332"/>
          </a:xfrm>
          <a:prstGeom prst="rect">
            <a:avLst/>
          </a:prstGeom>
          <a:solidFill>
            <a:srgbClr val="FFFF99"/>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ru-RU" dirty="0"/>
              <a:t>Escort</a:t>
            </a:r>
            <a:endParaRPr lang="ru-RU" altLang="ru-RU" dirty="0"/>
          </a:p>
        </p:txBody>
      </p:sp>
      <p:sp>
        <p:nvSpPr>
          <p:cNvPr id="10" name="Прямоугольник 9"/>
          <p:cNvSpPr/>
          <p:nvPr/>
        </p:nvSpPr>
        <p:spPr>
          <a:xfrm>
            <a:off x="4730589" y="5811838"/>
            <a:ext cx="3283271" cy="369332"/>
          </a:xfrm>
          <a:prstGeom prst="rect">
            <a:avLst/>
          </a:prstGeom>
        </p:spPr>
        <p:txBody>
          <a:bodyPr wrap="none">
            <a:spAutoFit/>
          </a:bodyPr>
          <a:lstStyle/>
          <a:p>
            <a:pPr>
              <a:spcBef>
                <a:spcPct val="50000"/>
              </a:spcBef>
            </a:pPr>
            <a:r>
              <a:rPr lang="en-US" altLang="ru-RU" b="1" dirty="0"/>
              <a:t>Schedule of work density</a:t>
            </a:r>
            <a:endParaRPr lang="ru-RU" altLang="ru-RU" b="1" dirty="0"/>
          </a:p>
        </p:txBody>
      </p:sp>
      <p:sp>
        <p:nvSpPr>
          <p:cNvPr id="11" name="Line 25"/>
          <p:cNvSpPr>
            <a:spLocks noChangeShapeType="1"/>
          </p:cNvSpPr>
          <p:nvPr/>
        </p:nvSpPr>
        <p:spPr bwMode="auto">
          <a:xfrm>
            <a:off x="268649" y="5300663"/>
            <a:ext cx="856773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extLst>
      <p:ext uri="{BB962C8B-B14F-4D97-AF65-F5344CB8AC3E}">
        <p14:creationId xmlns:p14="http://schemas.microsoft.com/office/powerpoint/2010/main" val="507713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229600" cy="1066800"/>
          </a:xfrm>
        </p:spPr>
        <p:txBody>
          <a:bodyPr/>
          <a:lstStyle/>
          <a:p>
            <a:r>
              <a:rPr lang="en-US" dirty="0"/>
              <a:t>Decomposition stage BKNF</a:t>
            </a:r>
            <a:r>
              <a:rPr lang="en-US" dirty="0" smtClean="0"/>
              <a:t> </a:t>
            </a:r>
            <a:endParaRPr lang="ru-RU" dirty="0"/>
          </a:p>
        </p:txBody>
      </p:sp>
      <p:sp>
        <p:nvSpPr>
          <p:cNvPr id="3" name="Объект 2"/>
          <p:cNvSpPr>
            <a:spLocks noGrp="1"/>
          </p:cNvSpPr>
          <p:nvPr>
            <p:ph idx="1"/>
          </p:nvPr>
        </p:nvSpPr>
        <p:spPr>
          <a:xfrm>
            <a:off x="323528" y="1556792"/>
            <a:ext cx="8229600" cy="1728192"/>
          </a:xfrm>
        </p:spPr>
        <p:txBody>
          <a:bodyPr>
            <a:normAutofit fontScale="92500" lnSpcReduction="20000"/>
          </a:bodyPr>
          <a:lstStyle/>
          <a:p>
            <a:pPr marL="109728" indent="0">
              <a:buNone/>
            </a:pPr>
            <a:r>
              <a:rPr lang="en-US" dirty="0" smtClean="0">
                <a:solidFill>
                  <a:srgbClr val="C00000"/>
                </a:solidFill>
              </a:rPr>
              <a:t>   A </a:t>
            </a:r>
            <a:r>
              <a:rPr lang="en-US" dirty="0">
                <a:solidFill>
                  <a:srgbClr val="C00000"/>
                </a:solidFill>
              </a:rPr>
              <a:t>relation is in BKNF if and only if it is in 3NF and each determinant of the relation is a possible key of the </a:t>
            </a:r>
            <a:r>
              <a:rPr lang="en-US" dirty="0" smtClean="0">
                <a:solidFill>
                  <a:srgbClr val="C00000"/>
                </a:solidFill>
              </a:rPr>
              <a:t>relation</a:t>
            </a:r>
          </a:p>
          <a:p>
            <a:pPr marL="109728" indent="0">
              <a:buNone/>
            </a:pPr>
            <a:r>
              <a:rPr lang="en-US" dirty="0" smtClean="0"/>
              <a:t>   The </a:t>
            </a:r>
            <a:r>
              <a:rPr lang="en-US" dirty="0"/>
              <a:t>determinant of </a:t>
            </a:r>
            <a:r>
              <a:rPr lang="en-US" dirty="0" err="1"/>
              <a:t>naz</a:t>
            </a:r>
            <a:r>
              <a:rPr lang="en-US" dirty="0"/>
              <a:t>. any attribute whose value depends on the values of other attributes</a:t>
            </a:r>
            <a:endParaRPr lang="ru-RU" dirty="0"/>
          </a:p>
        </p:txBody>
      </p:sp>
      <p:sp>
        <p:nvSpPr>
          <p:cNvPr id="4" name="Прямоугольник 3"/>
          <p:cNvSpPr/>
          <p:nvPr/>
        </p:nvSpPr>
        <p:spPr>
          <a:xfrm>
            <a:off x="755576" y="3284984"/>
            <a:ext cx="8208912" cy="2308324"/>
          </a:xfrm>
          <a:prstGeom prst="rect">
            <a:avLst/>
          </a:prstGeom>
        </p:spPr>
        <p:txBody>
          <a:bodyPr wrap="square">
            <a:spAutoFit/>
          </a:bodyPr>
          <a:lstStyle/>
          <a:p>
            <a:r>
              <a:rPr lang="en-US" sz="2400" dirty="0">
                <a:solidFill>
                  <a:srgbClr val="C00000"/>
                </a:solidFill>
              </a:rPr>
              <a:t>Conditions when the relation is in 3NF, but is not in BKNF</a:t>
            </a:r>
            <a:r>
              <a:rPr lang="en-US" sz="2400" dirty="0" smtClean="0">
                <a:solidFill>
                  <a:srgbClr val="C00000"/>
                </a:solidFill>
              </a:rPr>
              <a:t>:</a:t>
            </a:r>
          </a:p>
          <a:p>
            <a:endParaRPr lang="en-US" sz="2400" dirty="0" smtClean="0"/>
          </a:p>
          <a:p>
            <a:r>
              <a:rPr lang="en-US" sz="2400" dirty="0" smtClean="0"/>
              <a:t>1</a:t>
            </a:r>
            <a:r>
              <a:rPr lang="en-US" sz="2400" dirty="0"/>
              <a:t>.</a:t>
            </a:r>
            <a:r>
              <a:rPr lang="en-US" sz="2400" dirty="0" smtClean="0"/>
              <a:t> </a:t>
            </a:r>
            <a:r>
              <a:rPr lang="en-US" sz="2400" dirty="0"/>
              <a:t>The relation has 2 or more potential keys</a:t>
            </a:r>
            <a:r>
              <a:rPr lang="en-US" sz="2400" dirty="0" smtClean="0"/>
              <a:t>;</a:t>
            </a:r>
          </a:p>
          <a:p>
            <a:r>
              <a:rPr lang="en-US" sz="2400" dirty="0" smtClean="0"/>
              <a:t>2</a:t>
            </a:r>
            <a:r>
              <a:rPr lang="en-US" sz="2400" dirty="0"/>
              <a:t>. Potential keys are composite</a:t>
            </a:r>
            <a:r>
              <a:rPr lang="en-US" sz="2400" dirty="0" smtClean="0"/>
              <a:t>.</a:t>
            </a:r>
          </a:p>
          <a:p>
            <a:r>
              <a:rPr lang="en-US" sz="2400" dirty="0" smtClean="0"/>
              <a:t>3</a:t>
            </a:r>
            <a:r>
              <a:rPr lang="en-US" sz="2400" dirty="0"/>
              <a:t>. Potential keys overlap, i.e. they have at least one common attribute.</a:t>
            </a:r>
            <a:endParaRPr lang="ru-RU" sz="2400" dirty="0"/>
          </a:p>
        </p:txBody>
      </p:sp>
    </p:spTree>
    <p:extLst>
      <p:ext uri="{BB962C8B-B14F-4D97-AF65-F5344CB8AC3E}">
        <p14:creationId xmlns:p14="http://schemas.microsoft.com/office/powerpoint/2010/main" val="2083650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548680"/>
            <a:ext cx="8229600" cy="1066800"/>
          </a:xfrm>
        </p:spPr>
        <p:txBody>
          <a:bodyPr/>
          <a:lstStyle/>
          <a:p>
            <a:r>
              <a:rPr lang="en-US" dirty="0"/>
              <a:t>Decomposition stage BKNF </a:t>
            </a:r>
            <a:endParaRPr lang="ru-RU" dirty="0"/>
          </a:p>
        </p:txBody>
      </p:sp>
      <p:sp>
        <p:nvSpPr>
          <p:cNvPr id="3" name="Объект 2"/>
          <p:cNvSpPr>
            <a:spLocks noGrp="1"/>
          </p:cNvSpPr>
          <p:nvPr>
            <p:ph idx="1"/>
          </p:nvPr>
        </p:nvSpPr>
        <p:spPr>
          <a:xfrm>
            <a:off x="467544" y="1340768"/>
            <a:ext cx="8229600" cy="1872208"/>
          </a:xfrm>
        </p:spPr>
        <p:txBody>
          <a:bodyPr>
            <a:noAutofit/>
          </a:bodyPr>
          <a:lstStyle/>
          <a:p>
            <a:pPr marL="109728" indent="0">
              <a:buNone/>
            </a:pPr>
            <a:r>
              <a:rPr lang="en-US" sz="2200" dirty="0"/>
              <a:t>Example. Let there be a relation R that simulates the passing of an examination session with the following conditions</a:t>
            </a:r>
            <a:r>
              <a:rPr lang="en-US" sz="2200" dirty="0" smtClean="0"/>
              <a:t>:</a:t>
            </a:r>
          </a:p>
          <a:p>
            <a:pPr>
              <a:buFontTx/>
              <a:buChar char="-"/>
            </a:pPr>
            <a:r>
              <a:rPr lang="en-US" sz="2200" dirty="0" smtClean="0"/>
              <a:t>you </a:t>
            </a:r>
            <a:r>
              <a:rPr lang="en-US" sz="2200" dirty="0"/>
              <a:t>can take the exam in one subject several </a:t>
            </a:r>
            <a:r>
              <a:rPr lang="en-US" sz="2200" dirty="0" smtClean="0"/>
              <a:t>times</a:t>
            </a:r>
          </a:p>
          <a:p>
            <a:pPr>
              <a:buFontTx/>
              <a:buChar char="-"/>
            </a:pPr>
            <a:r>
              <a:rPr lang="en-US" sz="2200" dirty="0" smtClean="0"/>
              <a:t>- </a:t>
            </a:r>
            <a:r>
              <a:rPr lang="en-US" sz="2200" dirty="0"/>
              <a:t>a unique number is used to identify the student</a:t>
            </a:r>
            <a:endParaRPr lang="ru-RU" sz="2200" dirty="0"/>
          </a:p>
        </p:txBody>
      </p:sp>
      <p:sp>
        <p:nvSpPr>
          <p:cNvPr id="4" name="Text Box 5"/>
          <p:cNvSpPr txBox="1">
            <a:spLocks noChangeArrowheads="1"/>
          </p:cNvSpPr>
          <p:nvPr/>
        </p:nvSpPr>
        <p:spPr bwMode="auto">
          <a:xfrm>
            <a:off x="1620043" y="2937524"/>
            <a:ext cx="5903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b="1" dirty="0" smtClean="0"/>
              <a:t>R(ID</a:t>
            </a:r>
            <a:r>
              <a:rPr lang="ru-RU" altLang="ru-RU" b="1" dirty="0" smtClean="0"/>
              <a:t>; </a:t>
            </a:r>
            <a:r>
              <a:rPr lang="en-US" altLang="ru-RU" b="1" dirty="0" smtClean="0"/>
              <a:t>Order nom</a:t>
            </a:r>
            <a:r>
              <a:rPr lang="ru-RU" altLang="ru-RU" b="1" dirty="0" smtClean="0"/>
              <a:t>;</a:t>
            </a:r>
            <a:r>
              <a:rPr lang="en-US" altLang="ru-RU" b="1" dirty="0"/>
              <a:t> Discipline; Date; Assessment)</a:t>
            </a:r>
            <a:endParaRPr lang="ru-RU" altLang="ru-RU" b="1" dirty="0"/>
          </a:p>
        </p:txBody>
      </p:sp>
      <p:sp>
        <p:nvSpPr>
          <p:cNvPr id="5" name="AutoShape 12"/>
          <p:cNvSpPr>
            <a:spLocks/>
          </p:cNvSpPr>
          <p:nvPr/>
        </p:nvSpPr>
        <p:spPr bwMode="auto">
          <a:xfrm rot="16200000">
            <a:off x="3852862" y="1714355"/>
            <a:ext cx="71438" cy="3095625"/>
          </a:xfrm>
          <a:prstGeom prst="leftBrace">
            <a:avLst>
              <a:gd name="adj1" fmla="val 361109"/>
              <a:gd name="adj2" fmla="val 50000"/>
            </a:avLst>
          </a:pr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 name="AutoShape 14"/>
          <p:cNvSpPr>
            <a:spLocks/>
          </p:cNvSpPr>
          <p:nvPr/>
        </p:nvSpPr>
        <p:spPr bwMode="auto">
          <a:xfrm rot="16200000">
            <a:off x="2052636" y="3225656"/>
            <a:ext cx="144463" cy="431800"/>
          </a:xfrm>
          <a:prstGeom prst="leftBrace">
            <a:avLst>
              <a:gd name="adj1" fmla="val 2490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7" name="AutoShape 15"/>
          <p:cNvSpPr>
            <a:spLocks/>
          </p:cNvSpPr>
          <p:nvPr/>
        </p:nvSpPr>
        <p:spPr bwMode="auto">
          <a:xfrm rot="16200000">
            <a:off x="4320380" y="2326337"/>
            <a:ext cx="73025" cy="2159000"/>
          </a:xfrm>
          <a:prstGeom prst="leftBrace">
            <a:avLst>
              <a:gd name="adj1" fmla="val 24637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8" name="Text Box 24"/>
          <p:cNvSpPr txBox="1">
            <a:spLocks noChangeArrowheads="1"/>
          </p:cNvSpPr>
          <p:nvPr/>
        </p:nvSpPr>
        <p:spPr bwMode="auto">
          <a:xfrm>
            <a:off x="3564731" y="3369324"/>
            <a:ext cx="5762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b="1" dirty="0">
                <a:solidFill>
                  <a:srgbClr val="FF3300"/>
                </a:solidFill>
              </a:rPr>
              <a:t>PK</a:t>
            </a:r>
            <a:endParaRPr lang="ru-RU" altLang="ru-RU" b="1" dirty="0">
              <a:solidFill>
                <a:srgbClr val="FF3300"/>
              </a:solidFill>
            </a:endParaRPr>
          </a:p>
        </p:txBody>
      </p:sp>
      <p:sp>
        <p:nvSpPr>
          <p:cNvPr id="9" name="Прямоугольник 8"/>
          <p:cNvSpPr/>
          <p:nvPr/>
        </p:nvSpPr>
        <p:spPr>
          <a:xfrm>
            <a:off x="1883993" y="3613666"/>
            <a:ext cx="535724" cy="369332"/>
          </a:xfrm>
          <a:prstGeom prst="rect">
            <a:avLst/>
          </a:prstGeom>
        </p:spPr>
        <p:txBody>
          <a:bodyPr wrap="none">
            <a:spAutoFit/>
          </a:bodyPr>
          <a:lstStyle/>
          <a:p>
            <a:pPr>
              <a:spcBef>
                <a:spcPct val="50000"/>
              </a:spcBef>
            </a:pPr>
            <a:r>
              <a:rPr lang="en-US" altLang="ru-RU" b="1" dirty="0"/>
              <a:t>PK</a:t>
            </a:r>
            <a:endParaRPr lang="ru-RU" altLang="ru-RU" b="1" dirty="0"/>
          </a:p>
        </p:txBody>
      </p:sp>
      <p:sp>
        <p:nvSpPr>
          <p:cNvPr id="10" name="Прямоугольник 9"/>
          <p:cNvSpPr/>
          <p:nvPr/>
        </p:nvSpPr>
        <p:spPr>
          <a:xfrm>
            <a:off x="4146464" y="3551019"/>
            <a:ext cx="535724" cy="369332"/>
          </a:xfrm>
          <a:prstGeom prst="rect">
            <a:avLst/>
          </a:prstGeom>
        </p:spPr>
        <p:txBody>
          <a:bodyPr wrap="none">
            <a:spAutoFit/>
          </a:bodyPr>
          <a:lstStyle/>
          <a:p>
            <a:pPr>
              <a:spcBef>
                <a:spcPct val="50000"/>
              </a:spcBef>
            </a:pPr>
            <a:r>
              <a:rPr lang="en-US" altLang="ru-RU" b="1" dirty="0"/>
              <a:t>PK</a:t>
            </a:r>
            <a:endParaRPr lang="ru-RU" altLang="ru-RU" b="1" dirty="0"/>
          </a:p>
        </p:txBody>
      </p:sp>
      <p:sp>
        <p:nvSpPr>
          <p:cNvPr id="11" name="Прямоугольник 10"/>
          <p:cNvSpPr/>
          <p:nvPr/>
        </p:nvSpPr>
        <p:spPr>
          <a:xfrm>
            <a:off x="654088" y="3995191"/>
            <a:ext cx="1686680" cy="369332"/>
          </a:xfrm>
          <a:prstGeom prst="rect">
            <a:avLst/>
          </a:prstGeom>
        </p:spPr>
        <p:txBody>
          <a:bodyPr wrap="none">
            <a:spAutoFit/>
          </a:bodyPr>
          <a:lstStyle/>
          <a:p>
            <a:r>
              <a:rPr lang="en-US" dirty="0" smtClean="0"/>
              <a:t>Potential keys:</a:t>
            </a:r>
            <a:endParaRPr lang="ru-RU" dirty="0"/>
          </a:p>
        </p:txBody>
      </p:sp>
      <p:sp>
        <p:nvSpPr>
          <p:cNvPr id="12" name="Прямоугольник 11"/>
          <p:cNvSpPr/>
          <p:nvPr/>
        </p:nvSpPr>
        <p:spPr>
          <a:xfrm>
            <a:off x="4241930" y="4007384"/>
            <a:ext cx="2733441" cy="369332"/>
          </a:xfrm>
          <a:prstGeom prst="rect">
            <a:avLst/>
          </a:prstGeom>
        </p:spPr>
        <p:txBody>
          <a:bodyPr wrap="none">
            <a:spAutoFit/>
          </a:bodyPr>
          <a:lstStyle/>
          <a:p>
            <a:r>
              <a:rPr lang="en-US" dirty="0"/>
              <a:t>Functional dependencies</a:t>
            </a:r>
            <a:endParaRPr lang="ru-RU" dirty="0"/>
          </a:p>
        </p:txBody>
      </p:sp>
      <p:graphicFrame>
        <p:nvGraphicFramePr>
          <p:cNvPr id="13" name="Объект 12"/>
          <p:cNvGraphicFramePr>
            <a:graphicFrameLocks noChangeAspect="1"/>
          </p:cNvGraphicFramePr>
          <p:nvPr>
            <p:extLst>
              <p:ext uri="{D42A27DB-BD31-4B8C-83A1-F6EECF244321}">
                <p14:modId xmlns:p14="http://schemas.microsoft.com/office/powerpoint/2010/main" val="1386193943"/>
              </p:ext>
            </p:extLst>
          </p:nvPr>
        </p:nvGraphicFramePr>
        <p:xfrm>
          <a:off x="3767294" y="4509120"/>
          <a:ext cx="5276850" cy="377825"/>
        </p:xfrm>
        <a:graphic>
          <a:graphicData uri="http://schemas.openxmlformats.org/presentationml/2006/ole">
            <mc:AlternateContent xmlns:mc="http://schemas.openxmlformats.org/markup-compatibility/2006">
              <mc:Choice xmlns:v="urn:schemas-microsoft-com:vml" Requires="v">
                <p:oleObj spid="_x0000_s10277" name="Формула" r:id="rId3" imgW="2831760" imgH="203040" progId="Equation.3">
                  <p:embed/>
                </p:oleObj>
              </mc:Choice>
              <mc:Fallback>
                <p:oleObj name="Формула" r:id="rId3" imgW="2831760" imgH="203040" progId="Equation.3">
                  <p:embed/>
                  <p:pic>
                    <p:nvPicPr>
                      <p:cNvPr id="0" name="Object 10"/>
                      <p:cNvPicPr>
                        <a:picLocks noChangeAspect="1" noChangeArrowheads="1"/>
                      </p:cNvPicPr>
                      <p:nvPr/>
                    </p:nvPicPr>
                    <p:blipFill>
                      <a:blip r:embed="rId4"/>
                      <a:srcRect/>
                      <a:stretch>
                        <a:fillRect/>
                      </a:stretch>
                    </p:blipFill>
                    <p:spPr bwMode="auto">
                      <a:xfrm>
                        <a:off x="3767294" y="4509120"/>
                        <a:ext cx="5276850" cy="3778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4" name="Объект 13"/>
          <p:cNvGraphicFramePr>
            <a:graphicFrameLocks noChangeAspect="1"/>
          </p:cNvGraphicFramePr>
          <p:nvPr>
            <p:extLst>
              <p:ext uri="{D42A27DB-BD31-4B8C-83A1-F6EECF244321}">
                <p14:modId xmlns:p14="http://schemas.microsoft.com/office/powerpoint/2010/main" val="3068008106"/>
              </p:ext>
            </p:extLst>
          </p:nvPr>
        </p:nvGraphicFramePr>
        <p:xfrm>
          <a:off x="3779912" y="4941168"/>
          <a:ext cx="4330700" cy="377825"/>
        </p:xfrm>
        <a:graphic>
          <a:graphicData uri="http://schemas.openxmlformats.org/presentationml/2006/ole">
            <mc:AlternateContent xmlns:mc="http://schemas.openxmlformats.org/markup-compatibility/2006">
              <mc:Choice xmlns:v="urn:schemas-microsoft-com:vml" Requires="v">
                <p:oleObj spid="_x0000_s10278" name="Формула" r:id="rId5" imgW="2323800" imgH="203040" progId="Equation.3">
                  <p:embed/>
                </p:oleObj>
              </mc:Choice>
              <mc:Fallback>
                <p:oleObj name="Формула" r:id="rId5" imgW="2323800" imgH="203040" progId="Equation.3">
                  <p:embed/>
                  <p:pic>
                    <p:nvPicPr>
                      <p:cNvPr id="0" name="Объект 12"/>
                      <p:cNvPicPr>
                        <a:picLocks noChangeAspect="1" noChangeArrowheads="1"/>
                      </p:cNvPicPr>
                      <p:nvPr/>
                    </p:nvPicPr>
                    <p:blipFill>
                      <a:blip r:embed="rId6"/>
                      <a:srcRect/>
                      <a:stretch>
                        <a:fillRect/>
                      </a:stretch>
                    </p:blipFill>
                    <p:spPr bwMode="auto">
                      <a:xfrm>
                        <a:off x="3779912" y="4941168"/>
                        <a:ext cx="4330700" cy="3778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5" name="Объект 14"/>
          <p:cNvGraphicFramePr>
            <a:graphicFrameLocks noChangeAspect="1"/>
          </p:cNvGraphicFramePr>
          <p:nvPr>
            <p:extLst>
              <p:ext uri="{D42A27DB-BD31-4B8C-83A1-F6EECF244321}">
                <p14:modId xmlns:p14="http://schemas.microsoft.com/office/powerpoint/2010/main" val="1409142943"/>
              </p:ext>
            </p:extLst>
          </p:nvPr>
        </p:nvGraphicFramePr>
        <p:xfrm>
          <a:off x="3743764" y="5355882"/>
          <a:ext cx="2035175" cy="330200"/>
        </p:xfrm>
        <a:graphic>
          <a:graphicData uri="http://schemas.openxmlformats.org/presentationml/2006/ole">
            <mc:AlternateContent xmlns:mc="http://schemas.openxmlformats.org/markup-compatibility/2006">
              <mc:Choice xmlns:v="urn:schemas-microsoft-com:vml" Requires="v">
                <p:oleObj spid="_x0000_s10279" name="Формула" r:id="rId7" imgW="1091880" imgH="177480" progId="Equation.3">
                  <p:embed/>
                </p:oleObj>
              </mc:Choice>
              <mc:Fallback>
                <p:oleObj name="Формула" r:id="rId7" imgW="1091880" imgH="177480" progId="Equation.3">
                  <p:embed/>
                  <p:pic>
                    <p:nvPicPr>
                      <p:cNvPr id="0" name="Объект 12"/>
                      <p:cNvPicPr>
                        <a:picLocks noChangeAspect="1" noChangeArrowheads="1"/>
                      </p:cNvPicPr>
                      <p:nvPr/>
                    </p:nvPicPr>
                    <p:blipFill>
                      <a:blip r:embed="rId8"/>
                      <a:srcRect/>
                      <a:stretch>
                        <a:fillRect/>
                      </a:stretch>
                    </p:blipFill>
                    <p:spPr bwMode="auto">
                      <a:xfrm>
                        <a:off x="3743764" y="5355882"/>
                        <a:ext cx="2035175" cy="330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6" name="Объект 15"/>
          <p:cNvGraphicFramePr>
            <a:graphicFrameLocks noChangeAspect="1"/>
          </p:cNvGraphicFramePr>
          <p:nvPr>
            <p:extLst>
              <p:ext uri="{D42A27DB-BD31-4B8C-83A1-F6EECF244321}">
                <p14:modId xmlns:p14="http://schemas.microsoft.com/office/powerpoint/2010/main" val="595025500"/>
              </p:ext>
            </p:extLst>
          </p:nvPr>
        </p:nvGraphicFramePr>
        <p:xfrm>
          <a:off x="3743764" y="5720427"/>
          <a:ext cx="2035175" cy="330200"/>
        </p:xfrm>
        <a:graphic>
          <a:graphicData uri="http://schemas.openxmlformats.org/presentationml/2006/ole">
            <mc:AlternateContent xmlns:mc="http://schemas.openxmlformats.org/markup-compatibility/2006">
              <mc:Choice xmlns:v="urn:schemas-microsoft-com:vml" Requires="v">
                <p:oleObj spid="_x0000_s10280" name="Формула" r:id="rId9" imgW="1091880" imgH="177480" progId="Equation.3">
                  <p:embed/>
                </p:oleObj>
              </mc:Choice>
              <mc:Fallback>
                <p:oleObj name="Формула" r:id="rId9" imgW="1091880" imgH="177480" progId="Equation.3">
                  <p:embed/>
                  <p:pic>
                    <p:nvPicPr>
                      <p:cNvPr id="0" name="Объект 14"/>
                      <p:cNvPicPr>
                        <a:picLocks noChangeAspect="1" noChangeArrowheads="1"/>
                      </p:cNvPicPr>
                      <p:nvPr/>
                    </p:nvPicPr>
                    <p:blipFill>
                      <a:blip r:embed="rId10"/>
                      <a:srcRect/>
                      <a:stretch>
                        <a:fillRect/>
                      </a:stretch>
                    </p:blipFill>
                    <p:spPr bwMode="auto">
                      <a:xfrm>
                        <a:off x="3743764" y="5720427"/>
                        <a:ext cx="2035175" cy="33020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Прямоугольник 16"/>
          <p:cNvSpPr/>
          <p:nvPr/>
        </p:nvSpPr>
        <p:spPr>
          <a:xfrm>
            <a:off x="174359" y="5366824"/>
            <a:ext cx="3469216" cy="646331"/>
          </a:xfrm>
          <a:prstGeom prst="rect">
            <a:avLst/>
          </a:prstGeom>
        </p:spPr>
        <p:txBody>
          <a:bodyPr wrap="square">
            <a:spAutoFit/>
          </a:bodyPr>
          <a:lstStyle/>
          <a:p>
            <a:r>
              <a:rPr lang="en-US" dirty="0" smtClean="0"/>
              <a:t>Determinants that are not potential keys</a:t>
            </a:r>
            <a:endParaRPr lang="ru-RU" dirty="0"/>
          </a:p>
        </p:txBody>
      </p:sp>
      <p:sp>
        <p:nvSpPr>
          <p:cNvPr id="18" name="Прямоугольник 17"/>
          <p:cNvSpPr/>
          <p:nvPr/>
        </p:nvSpPr>
        <p:spPr>
          <a:xfrm>
            <a:off x="98012" y="4972486"/>
            <a:ext cx="2420856" cy="369332"/>
          </a:xfrm>
          <a:prstGeom prst="rect">
            <a:avLst/>
          </a:prstGeom>
        </p:spPr>
        <p:txBody>
          <a:bodyPr wrap="none">
            <a:spAutoFit/>
          </a:bodyPr>
          <a:lstStyle/>
          <a:p>
            <a:r>
              <a:rPr lang="en-US" dirty="0"/>
              <a:t>ID+ Discipline + Date</a:t>
            </a:r>
            <a:endParaRPr lang="ru-RU" dirty="0"/>
          </a:p>
        </p:txBody>
      </p:sp>
      <p:sp>
        <p:nvSpPr>
          <p:cNvPr id="19" name="Прямоугольник 18"/>
          <p:cNvSpPr/>
          <p:nvPr/>
        </p:nvSpPr>
        <p:spPr>
          <a:xfrm>
            <a:off x="74170" y="4571836"/>
            <a:ext cx="3669594" cy="369332"/>
          </a:xfrm>
          <a:prstGeom prst="rect">
            <a:avLst/>
          </a:prstGeom>
        </p:spPr>
        <p:txBody>
          <a:bodyPr wrap="none">
            <a:spAutoFit/>
          </a:bodyPr>
          <a:lstStyle/>
          <a:p>
            <a:r>
              <a:rPr lang="en-US" dirty="0"/>
              <a:t>Order Number+ Discipline + Date</a:t>
            </a:r>
            <a:endParaRPr lang="ru-RU" dirty="0"/>
          </a:p>
        </p:txBody>
      </p:sp>
      <p:sp>
        <p:nvSpPr>
          <p:cNvPr id="20" name="Line 11"/>
          <p:cNvSpPr>
            <a:spLocks noChangeShapeType="1"/>
          </p:cNvSpPr>
          <p:nvPr/>
        </p:nvSpPr>
        <p:spPr bwMode="auto">
          <a:xfrm>
            <a:off x="3743764" y="5341818"/>
            <a:ext cx="48974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21" name="AutoShape 21"/>
          <p:cNvSpPr>
            <a:spLocks/>
          </p:cNvSpPr>
          <p:nvPr/>
        </p:nvSpPr>
        <p:spPr bwMode="auto">
          <a:xfrm>
            <a:off x="3527281" y="5397419"/>
            <a:ext cx="144463" cy="755760"/>
          </a:xfrm>
          <a:prstGeom prst="leftBrace">
            <a:avLst>
              <a:gd name="adj1" fmla="val 49908"/>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Tree>
    <p:extLst>
      <p:ext uri="{BB962C8B-B14F-4D97-AF65-F5344CB8AC3E}">
        <p14:creationId xmlns:p14="http://schemas.microsoft.com/office/powerpoint/2010/main" val="2666826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strVal val="#ppt_h"/>
                                          </p:val>
                                        </p:tav>
                                        <p:tav tm="100000">
                                          <p:val>
                                            <p:strVal val="#ppt_h"/>
                                          </p:val>
                                        </p:tav>
                                      </p:tavLst>
                                    </p:anim>
                                  </p:childTnLst>
                                </p:cTn>
                              </p:par>
                              <p:par>
                                <p:cTn id="19" presetID="17"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49" presetClass="entr" presetSubtype="0" decel="10000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 calcmode="lin" valueType="num">
                                      <p:cBhvr>
                                        <p:cTn id="29" dur="500" fill="hold"/>
                                        <p:tgtEl>
                                          <p:spTgt spid="13"/>
                                        </p:tgtEl>
                                        <p:attrNameLst>
                                          <p:attrName>style.rotation</p:attrName>
                                        </p:attrNameLst>
                                      </p:cBhvr>
                                      <p:tavLst>
                                        <p:tav tm="0">
                                          <p:val>
                                            <p:fltVal val="360"/>
                                          </p:val>
                                        </p:tav>
                                        <p:tav tm="100000">
                                          <p:val>
                                            <p:fltVal val="0"/>
                                          </p:val>
                                        </p:tav>
                                      </p:tavLst>
                                    </p:anim>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49" presetClass="entr" presetSubtype="0" decel="10000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style.rotation</p:attrName>
                                        </p:attrNameLst>
                                      </p:cBhvr>
                                      <p:tavLst>
                                        <p:tav tm="0">
                                          <p:val>
                                            <p:fltVal val="360"/>
                                          </p:val>
                                        </p:tav>
                                        <p:tav tm="100000">
                                          <p:val>
                                            <p:fltVal val="0"/>
                                          </p:val>
                                        </p:tav>
                                      </p:tavLst>
                                    </p:anim>
                                    <p:animEffect transition="in" filter="fade">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49" presetClass="entr" presetSubtype="0" decel="10000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style.rotation</p:attrName>
                                        </p:attrNameLst>
                                      </p:cBhvr>
                                      <p:tavLst>
                                        <p:tav tm="0">
                                          <p:val>
                                            <p:fltVal val="360"/>
                                          </p:val>
                                        </p:tav>
                                        <p:tav tm="100000">
                                          <p:val>
                                            <p:fltVal val="0"/>
                                          </p:val>
                                        </p:tav>
                                      </p:tavLst>
                                    </p:anim>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49" presetClass="entr" presetSubtype="0" decel="100000"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 calcmode="lin" valueType="num">
                                      <p:cBhvr>
                                        <p:cTn id="53" dur="500" fill="hold"/>
                                        <p:tgtEl>
                                          <p:spTgt spid="16"/>
                                        </p:tgtEl>
                                        <p:attrNameLst>
                                          <p:attrName>style.rotation</p:attrName>
                                        </p:attrNameLst>
                                      </p:cBhvr>
                                      <p:tavLst>
                                        <p:tav tm="0">
                                          <p:val>
                                            <p:fltVal val="360"/>
                                          </p:val>
                                        </p:tav>
                                        <p:tav tm="100000">
                                          <p:val>
                                            <p:fltVal val="0"/>
                                          </p:val>
                                        </p:tav>
                                      </p:tavLst>
                                    </p:anim>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box(in)">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1000" fill="hold"/>
                                        <p:tgtEl>
                                          <p:spTgt spid="21"/>
                                        </p:tgtEl>
                                        <p:attrNameLst>
                                          <p:attrName>ppt_x</p:attrName>
                                        </p:attrNameLst>
                                      </p:cBhvr>
                                      <p:tavLst>
                                        <p:tav tm="0">
                                          <p:val>
                                            <p:strVal val="#ppt_x-.2"/>
                                          </p:val>
                                        </p:tav>
                                        <p:tav tm="100000">
                                          <p:val>
                                            <p:strVal val="#ppt_x"/>
                                          </p:val>
                                        </p:tav>
                                      </p:tavLst>
                                    </p:anim>
                                    <p:anim calcmode="lin" valueType="num">
                                      <p:cBhvr>
                                        <p:cTn id="65"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6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0" grpId="0" animBg="1"/>
      <p:bldP spid="2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332656"/>
            <a:ext cx="8229600" cy="1066800"/>
          </a:xfrm>
        </p:spPr>
        <p:txBody>
          <a:bodyPr/>
          <a:lstStyle/>
          <a:p>
            <a:r>
              <a:rPr lang="en-US" sz="3600" dirty="0"/>
              <a:t>Decomposition stage 4</a:t>
            </a:r>
            <a:r>
              <a:rPr lang="en-US" sz="3600" dirty="0" smtClean="0"/>
              <a:t>NF </a:t>
            </a:r>
            <a:endParaRPr lang="ru-RU" sz="3600" dirty="0"/>
          </a:p>
        </p:txBody>
      </p:sp>
      <p:sp>
        <p:nvSpPr>
          <p:cNvPr id="3" name="Объект 2"/>
          <p:cNvSpPr>
            <a:spLocks noGrp="1"/>
          </p:cNvSpPr>
          <p:nvPr>
            <p:ph idx="1"/>
          </p:nvPr>
        </p:nvSpPr>
        <p:spPr>
          <a:xfrm>
            <a:off x="323528" y="1340768"/>
            <a:ext cx="8229600" cy="2376264"/>
          </a:xfrm>
        </p:spPr>
        <p:txBody>
          <a:bodyPr>
            <a:normAutofit/>
          </a:bodyPr>
          <a:lstStyle/>
          <a:p>
            <a:pPr marL="109728" indent="0">
              <a:buNone/>
            </a:pPr>
            <a:r>
              <a:rPr lang="en-US" sz="1600" dirty="0"/>
              <a:t> </a:t>
            </a:r>
            <a:r>
              <a:rPr lang="en-US" sz="1600" dirty="0" smtClean="0"/>
              <a:t>  A </a:t>
            </a:r>
            <a:r>
              <a:rPr lang="en-US" sz="1600" dirty="0"/>
              <a:t>relation is in 4NF if and only if it is in BKNF and if, in the case of the existence of a multivalued dependency A-&gt;&gt;B, all other attributes are functionally dependent on A (i.e., if there is a multivalued dependency, then only one attribute)</a:t>
            </a:r>
            <a:endParaRPr lang="ru-RU" sz="1600" dirty="0"/>
          </a:p>
        </p:txBody>
      </p:sp>
      <p:sp>
        <p:nvSpPr>
          <p:cNvPr id="4" name="Прямоугольник 3"/>
          <p:cNvSpPr/>
          <p:nvPr/>
        </p:nvSpPr>
        <p:spPr>
          <a:xfrm>
            <a:off x="467829" y="2015586"/>
            <a:ext cx="8136904" cy="830997"/>
          </a:xfrm>
          <a:prstGeom prst="rect">
            <a:avLst/>
          </a:prstGeom>
        </p:spPr>
        <p:txBody>
          <a:bodyPr wrap="square">
            <a:spAutoFit/>
          </a:bodyPr>
          <a:lstStyle/>
          <a:p>
            <a:r>
              <a:rPr lang="en-US" sz="1600" dirty="0" smtClean="0"/>
              <a:t>  With </a:t>
            </a:r>
            <a:r>
              <a:rPr lang="en-US" sz="1600" dirty="0"/>
              <a:t>respect to R(A,B,C), there is a multivalued dependence of B on A (A-&gt;&gt;B) if and only if the set of values of B corresponding to a pair of values of A and C depends only on A and does not depend on C</a:t>
            </a:r>
            <a:endParaRPr lang="ru-RU" sz="1600" dirty="0"/>
          </a:p>
        </p:txBody>
      </p:sp>
      <p:sp>
        <p:nvSpPr>
          <p:cNvPr id="5" name="Прямоугольник 4"/>
          <p:cNvSpPr/>
          <p:nvPr/>
        </p:nvSpPr>
        <p:spPr>
          <a:xfrm>
            <a:off x="467829" y="2692121"/>
            <a:ext cx="7992888" cy="830997"/>
          </a:xfrm>
          <a:prstGeom prst="rect">
            <a:avLst/>
          </a:prstGeom>
        </p:spPr>
        <p:txBody>
          <a:bodyPr wrap="square">
            <a:spAutoFit/>
          </a:bodyPr>
          <a:lstStyle/>
          <a:p>
            <a:r>
              <a:rPr lang="en-US" sz="1600" dirty="0" err="1"/>
              <a:t>Feijin's</a:t>
            </a:r>
            <a:r>
              <a:rPr lang="en-US" sz="1600" dirty="0"/>
              <a:t> theorem: The relation R(A,B,C) can be projected </a:t>
            </a:r>
            <a:r>
              <a:rPr lang="en-US" sz="1600" dirty="0" err="1"/>
              <a:t>losslessly</a:t>
            </a:r>
            <a:r>
              <a:rPr lang="en-US" sz="1600" dirty="0"/>
              <a:t> into the relations R1(A,B) and R2(A,C) if and only if there is a multivalued dependence A-&gt;&gt;B and A-&gt;&gt;C</a:t>
            </a:r>
            <a:endParaRPr lang="ru-RU" sz="1600" dirty="0"/>
          </a:p>
        </p:txBody>
      </p:sp>
      <p:sp>
        <p:nvSpPr>
          <p:cNvPr id="19" name="Text Box 7"/>
          <p:cNvSpPr txBox="1">
            <a:spLocks noChangeArrowheads="1"/>
          </p:cNvSpPr>
          <p:nvPr/>
        </p:nvSpPr>
        <p:spPr bwMode="auto">
          <a:xfrm>
            <a:off x="2304256" y="3256360"/>
            <a:ext cx="41052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sz="1200" b="1" dirty="0" smtClean="0"/>
              <a:t>R( Order </a:t>
            </a:r>
            <a:r>
              <a:rPr lang="en-US" altLang="ru-RU" sz="1200" b="1" dirty="0"/>
              <a:t>nom</a:t>
            </a:r>
            <a:r>
              <a:rPr lang="ru-RU" altLang="ru-RU" sz="1200" b="1" dirty="0"/>
              <a:t>;</a:t>
            </a:r>
            <a:r>
              <a:rPr lang="en-US" altLang="ru-RU" sz="1200" b="1" dirty="0"/>
              <a:t> Discipline; </a:t>
            </a:r>
            <a:r>
              <a:rPr lang="en-US" altLang="ru-RU" sz="1200" b="1" dirty="0" smtClean="0"/>
              <a:t>Group)</a:t>
            </a:r>
            <a:endParaRPr lang="ru-RU" altLang="ru-RU" sz="1200" b="1" dirty="0"/>
          </a:p>
        </p:txBody>
      </p:sp>
      <p:sp>
        <p:nvSpPr>
          <p:cNvPr id="20" name="Text Box 8"/>
          <p:cNvSpPr txBox="1">
            <a:spLocks noChangeArrowheads="1"/>
          </p:cNvSpPr>
          <p:nvPr/>
        </p:nvSpPr>
        <p:spPr bwMode="auto">
          <a:xfrm>
            <a:off x="591487" y="4255673"/>
            <a:ext cx="26638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Bef>
                <a:spcPct val="50000"/>
              </a:spcBef>
            </a:pPr>
            <a:r>
              <a:rPr lang="en-US" altLang="ru-RU" sz="1200" b="1" dirty="0" smtClean="0"/>
              <a:t>R</a:t>
            </a:r>
            <a:r>
              <a:rPr lang="en-US" altLang="ru-RU" sz="1200" b="1" baseline="-16000" dirty="0" smtClean="0"/>
              <a:t>1</a:t>
            </a:r>
            <a:r>
              <a:rPr lang="en-US" altLang="ru-RU" sz="1200" b="1" dirty="0" smtClean="0"/>
              <a:t>(</a:t>
            </a:r>
            <a:r>
              <a:rPr lang="en-US" altLang="ru-RU" sz="1200" b="1" dirty="0"/>
              <a:t>Order nom</a:t>
            </a:r>
            <a:r>
              <a:rPr lang="ru-RU" altLang="ru-RU" sz="1200" b="1" dirty="0" smtClean="0"/>
              <a:t>;</a:t>
            </a:r>
            <a:r>
              <a:rPr lang="en-US" altLang="ru-RU" sz="1200" b="1" dirty="0"/>
              <a:t> </a:t>
            </a:r>
            <a:r>
              <a:rPr lang="en-US" altLang="ru-RU" sz="1200" b="1" dirty="0" smtClean="0"/>
              <a:t>Group)</a:t>
            </a:r>
            <a:endParaRPr lang="ru-RU" altLang="ru-RU" sz="1200" b="1" dirty="0"/>
          </a:p>
        </p:txBody>
      </p:sp>
      <p:sp>
        <p:nvSpPr>
          <p:cNvPr id="21" name="Text Box 9"/>
          <p:cNvSpPr txBox="1">
            <a:spLocks noChangeArrowheads="1"/>
          </p:cNvSpPr>
          <p:nvPr/>
        </p:nvSpPr>
        <p:spPr bwMode="auto">
          <a:xfrm>
            <a:off x="3456780" y="4255672"/>
            <a:ext cx="30956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0" eaLnBrk="1" hangingPunct="1">
              <a:spcBef>
                <a:spcPct val="50000"/>
              </a:spcBef>
            </a:pPr>
            <a:r>
              <a:rPr lang="en-US" altLang="ru-RU" sz="1200" b="1" dirty="0" smtClean="0"/>
              <a:t>R</a:t>
            </a:r>
            <a:r>
              <a:rPr lang="en-US" altLang="ru-RU" sz="1200" b="1" baseline="-16000" dirty="0" smtClean="0"/>
              <a:t>2</a:t>
            </a:r>
            <a:r>
              <a:rPr lang="en-US" altLang="ru-RU" sz="1200" b="1" dirty="0" smtClean="0"/>
              <a:t>(Group</a:t>
            </a:r>
            <a:r>
              <a:rPr lang="ru-RU" altLang="ru-RU" sz="1200" b="1" dirty="0" smtClean="0"/>
              <a:t>; </a:t>
            </a:r>
            <a:r>
              <a:rPr lang="en-US" altLang="ru-RU" sz="1200" b="1" dirty="0" smtClean="0"/>
              <a:t>Discipline)</a:t>
            </a:r>
            <a:endParaRPr lang="ru-RU" altLang="ru-RU" sz="1200" b="1" dirty="0"/>
          </a:p>
        </p:txBody>
      </p:sp>
      <p:sp>
        <p:nvSpPr>
          <p:cNvPr id="22" name="Line 10"/>
          <p:cNvSpPr>
            <a:spLocks noChangeShapeType="1"/>
          </p:cNvSpPr>
          <p:nvPr/>
        </p:nvSpPr>
        <p:spPr bwMode="auto">
          <a:xfrm flipH="1">
            <a:off x="1441449" y="3606385"/>
            <a:ext cx="1511300" cy="649288"/>
          </a:xfrm>
          <a:prstGeom prst="line">
            <a:avLst/>
          </a:prstGeom>
          <a:noFill/>
          <a:ln w="190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ru-RU" sz="1200"/>
          </a:p>
        </p:txBody>
      </p:sp>
      <p:sp>
        <p:nvSpPr>
          <p:cNvPr id="23" name="Line 11"/>
          <p:cNvSpPr>
            <a:spLocks noChangeShapeType="1"/>
          </p:cNvSpPr>
          <p:nvPr/>
        </p:nvSpPr>
        <p:spPr bwMode="auto">
          <a:xfrm>
            <a:off x="2871353" y="3606385"/>
            <a:ext cx="1296987" cy="649288"/>
          </a:xfrm>
          <a:prstGeom prst="line">
            <a:avLst/>
          </a:prstGeom>
          <a:noFill/>
          <a:ln w="1905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ru-RU" sz="1200"/>
          </a:p>
        </p:txBody>
      </p:sp>
      <p:graphicFrame>
        <p:nvGraphicFramePr>
          <p:cNvPr id="24" name="Group 166"/>
          <p:cNvGraphicFramePr>
            <a:graphicFrameLocks noGrp="1"/>
          </p:cNvGraphicFramePr>
          <p:nvPr>
            <p:extLst>
              <p:ext uri="{D42A27DB-BD31-4B8C-83A1-F6EECF244321}">
                <p14:modId xmlns:p14="http://schemas.microsoft.com/office/powerpoint/2010/main" val="150997230"/>
              </p:ext>
            </p:extLst>
          </p:nvPr>
        </p:nvGraphicFramePr>
        <p:xfrm>
          <a:off x="381252" y="4907875"/>
          <a:ext cx="2030508" cy="1920170"/>
        </p:xfrm>
        <a:graphic>
          <a:graphicData uri="http://schemas.openxmlformats.org/drawingml/2006/table">
            <a:tbl>
              <a:tblPr/>
              <a:tblGrid>
                <a:gridCol w="1166412"/>
                <a:gridCol w="864096"/>
              </a:tblGrid>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ru-RU" sz="1600" b="1" dirty="0" smtClean="0"/>
                        <a:t>Order nom</a:t>
                      </a:r>
                      <a:endParaRPr kumimoji="0" lang="ru-RU" sz="1600" b="1" i="0" u="none" strike="noStrike" cap="none" normalizeH="0" baseline="0" dirty="0" smtClean="0">
                        <a:ln>
                          <a:noFill/>
                        </a:ln>
                        <a:solidFill>
                          <a:schemeClr val="tx1"/>
                        </a:solidFill>
                        <a:effectLst/>
                        <a:latin typeface="Arial" charset="0"/>
                      </a:endParaRP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ru-RU" sz="1600" b="1" dirty="0" smtClean="0"/>
                        <a:t>Group</a:t>
                      </a:r>
                      <a:endParaRPr kumimoji="0" lang="ru-RU" sz="1600" b="1" i="0" u="none" strike="noStrike" cap="none" normalizeH="0" baseline="0" dirty="0" smtClean="0">
                        <a:ln>
                          <a:noFill/>
                        </a:ln>
                        <a:solidFill>
                          <a:schemeClr val="tx1"/>
                        </a:solidFill>
                        <a:effectLst/>
                        <a:latin typeface="Arial" charset="0"/>
                      </a:endParaRP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1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20-01</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CFC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rPr>
                        <a:t>20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CFCD"/>
                    </a:solid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20-02</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CFC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20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CFCD"/>
                    </a:solid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20-03</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CFC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20</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CFCD"/>
                    </a:solidFill>
                  </a:tcPr>
                </a:tc>
              </a:tr>
              <a:tr h="33522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21-01</a:t>
                      </a:r>
                    </a:p>
                  </a:txBody>
                  <a:tcPr marT="45713" marB="4571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rPr>
                        <a:t>21</a:t>
                      </a:r>
                    </a:p>
                  </a:txBody>
                  <a:tcPr marT="45713" marB="4571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25" name="Group 174"/>
          <p:cNvGraphicFramePr>
            <a:graphicFrameLocks noGrp="1"/>
          </p:cNvGraphicFramePr>
          <p:nvPr>
            <p:extLst>
              <p:ext uri="{D42A27DB-BD31-4B8C-83A1-F6EECF244321}">
                <p14:modId xmlns:p14="http://schemas.microsoft.com/office/powerpoint/2010/main" val="2371794775"/>
              </p:ext>
            </p:extLst>
          </p:nvPr>
        </p:nvGraphicFramePr>
        <p:xfrm>
          <a:off x="3381949" y="4866237"/>
          <a:ext cx="2376488" cy="1768057"/>
        </p:xfrm>
        <a:graphic>
          <a:graphicData uri="http://schemas.openxmlformats.org/drawingml/2006/table">
            <a:tbl>
              <a:tblPr/>
              <a:tblGrid>
                <a:gridCol w="936625"/>
                <a:gridCol w="1439863"/>
              </a:tblGrid>
              <a:tr h="37635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ru-RU" sz="1600" b="1" dirty="0" smtClean="0"/>
                        <a:t>Group</a:t>
                      </a:r>
                      <a:endParaRPr kumimoji="0" lang="ru-RU" sz="1600" b="1" i="0" u="none" strike="noStrike" cap="none" normalizeH="0" baseline="0" dirty="0" smtClean="0">
                        <a:ln>
                          <a:noFill/>
                        </a:ln>
                        <a:solidFill>
                          <a:schemeClr val="tx1"/>
                        </a:solidFill>
                        <a:effectLst/>
                        <a:latin typeface="Arial" charset="0"/>
                      </a:endParaRP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altLang="ru-RU" sz="1600" b="1" dirty="0" smtClean="0"/>
                        <a:t>Discipline</a:t>
                      </a:r>
                      <a:endParaRPr kumimoji="0" lang="ru-RU" sz="1600" b="1" i="0" u="none" strike="noStrike" cap="none" normalizeH="0" baseline="0" dirty="0" smtClean="0">
                        <a:ln>
                          <a:noFill/>
                        </a:ln>
                        <a:solidFill>
                          <a:schemeClr val="tx1"/>
                        </a:solidFill>
                        <a:effectLst/>
                        <a:latin typeface="Arial" charset="0"/>
                      </a:endParaRP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04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20</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CFC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АОС</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CFCD"/>
                    </a:solidFill>
                  </a:tcPr>
                </a:tc>
              </a:tr>
              <a:tr h="3604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20</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АВМ</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53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20</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CFC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ОПБД</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CFCD"/>
                    </a:solidFill>
                  </a:tcPr>
                </a:tc>
              </a:tr>
              <a:tr h="3353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smtClean="0">
                          <a:ln>
                            <a:noFill/>
                          </a:ln>
                          <a:solidFill>
                            <a:schemeClr val="tx1"/>
                          </a:solidFill>
                          <a:effectLst/>
                          <a:latin typeface="Arial" charset="0"/>
                        </a:rPr>
                        <a:t>21</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CFC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charset="0"/>
                        </a:rPr>
                        <a:t>АВМ</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1CFCD"/>
                    </a:solidFill>
                  </a:tcPr>
                </a:tc>
              </a:tr>
            </a:tbl>
          </a:graphicData>
        </a:graphic>
      </p:graphicFrame>
      <p:sp>
        <p:nvSpPr>
          <p:cNvPr id="26" name="Text Box 175"/>
          <p:cNvSpPr txBox="1">
            <a:spLocks noChangeArrowheads="1"/>
          </p:cNvSpPr>
          <p:nvPr/>
        </p:nvSpPr>
        <p:spPr bwMode="auto">
          <a:xfrm>
            <a:off x="3465004" y="3682599"/>
            <a:ext cx="5762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sz="1200" b="1" dirty="0"/>
              <a:t>PK</a:t>
            </a:r>
            <a:endParaRPr lang="ru-RU" altLang="ru-RU" sz="1200" b="1" dirty="0"/>
          </a:p>
        </p:txBody>
      </p:sp>
      <p:sp>
        <p:nvSpPr>
          <p:cNvPr id="27" name="AutoShape 176"/>
          <p:cNvSpPr>
            <a:spLocks/>
          </p:cNvSpPr>
          <p:nvPr/>
        </p:nvSpPr>
        <p:spPr bwMode="auto">
          <a:xfrm rot="16200000">
            <a:off x="3671093" y="2525297"/>
            <a:ext cx="73025" cy="2089150"/>
          </a:xfrm>
          <a:prstGeom prst="leftBrace">
            <a:avLst>
              <a:gd name="adj1" fmla="val 361594"/>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sz="1200"/>
          </a:p>
        </p:txBody>
      </p:sp>
      <p:sp>
        <p:nvSpPr>
          <p:cNvPr id="28" name="Text Box 177"/>
          <p:cNvSpPr txBox="1">
            <a:spLocks noChangeArrowheads="1"/>
          </p:cNvSpPr>
          <p:nvPr/>
        </p:nvSpPr>
        <p:spPr bwMode="auto">
          <a:xfrm>
            <a:off x="4428330" y="4668474"/>
            <a:ext cx="5762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sz="1200" b="1" dirty="0"/>
              <a:t>PK</a:t>
            </a:r>
            <a:endParaRPr lang="ru-RU" altLang="ru-RU" sz="1200" b="1" dirty="0"/>
          </a:p>
        </p:txBody>
      </p:sp>
      <p:sp>
        <p:nvSpPr>
          <p:cNvPr id="29" name="AutoShape 178"/>
          <p:cNvSpPr>
            <a:spLocks/>
          </p:cNvSpPr>
          <p:nvPr/>
        </p:nvSpPr>
        <p:spPr bwMode="auto">
          <a:xfrm rot="16200000">
            <a:off x="4602447" y="3473225"/>
            <a:ext cx="73025" cy="2232025"/>
          </a:xfrm>
          <a:prstGeom prst="leftBrace">
            <a:avLst>
              <a:gd name="adj1" fmla="val 25471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sz="1200"/>
          </a:p>
        </p:txBody>
      </p:sp>
      <p:sp>
        <p:nvSpPr>
          <p:cNvPr id="30" name="AutoShape 179"/>
          <p:cNvSpPr>
            <a:spLocks/>
          </p:cNvSpPr>
          <p:nvPr/>
        </p:nvSpPr>
        <p:spPr bwMode="auto">
          <a:xfrm rot="16200000">
            <a:off x="1290889" y="3704789"/>
            <a:ext cx="73025" cy="1655762"/>
          </a:xfrm>
          <a:prstGeom prst="leftBrace">
            <a:avLst>
              <a:gd name="adj1" fmla="val 18894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sz="1200"/>
          </a:p>
        </p:txBody>
      </p:sp>
      <p:sp>
        <p:nvSpPr>
          <p:cNvPr id="31" name="Text Box 180"/>
          <p:cNvSpPr txBox="1">
            <a:spLocks noChangeArrowheads="1"/>
          </p:cNvSpPr>
          <p:nvPr/>
        </p:nvSpPr>
        <p:spPr bwMode="auto">
          <a:xfrm>
            <a:off x="1221578" y="4589238"/>
            <a:ext cx="5762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sz="1200" b="1"/>
              <a:t>PK</a:t>
            </a:r>
            <a:endParaRPr lang="ru-RU" altLang="ru-RU" sz="1200" b="1"/>
          </a:p>
        </p:txBody>
      </p:sp>
    </p:spTree>
    <p:extLst>
      <p:ext uri="{BB962C8B-B14F-4D97-AF65-F5344CB8AC3E}">
        <p14:creationId xmlns:p14="http://schemas.microsoft.com/office/powerpoint/2010/main" val="1707824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ox(in)">
                                      <p:cBhvr>
                                        <p:cTn id="25" dur="500"/>
                                        <p:tgtEl>
                                          <p:spTgt spid="24"/>
                                        </p:tgtEl>
                                      </p:cBhvr>
                                    </p:animEffect>
                                  </p:childTnLst>
                                </p:cTn>
                              </p:par>
                              <p:par>
                                <p:cTn id="26" presetID="4" presetClass="entr" presetSubtype="16"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ox(in)">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 calcmode="lin" valueType="num">
                                      <p:cBhvr>
                                        <p:cTn id="33" dur="500" fill="hold"/>
                                        <p:tgtEl>
                                          <p:spTgt spid="30"/>
                                        </p:tgtEl>
                                        <p:attrNameLst>
                                          <p:attrName>ppt_w</p:attrName>
                                        </p:attrNameLst>
                                      </p:cBhvr>
                                      <p:tavLst>
                                        <p:tav tm="0">
                                          <p:val>
                                            <p:fltVal val="0"/>
                                          </p:val>
                                        </p:tav>
                                        <p:tav tm="100000">
                                          <p:val>
                                            <p:strVal val="#ppt_w"/>
                                          </p:val>
                                        </p:tav>
                                      </p:tavLst>
                                    </p:anim>
                                    <p:anim calcmode="lin" valueType="num">
                                      <p:cBhvr>
                                        <p:cTn id="34" dur="500" fill="hold"/>
                                        <p:tgtEl>
                                          <p:spTgt spid="30"/>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strVal val="#ppt_h"/>
                                          </p:val>
                                        </p:tav>
                                        <p:tav tm="100000">
                                          <p:val>
                                            <p:strVal val="#ppt_h"/>
                                          </p:val>
                                        </p:tav>
                                      </p:tavLst>
                                    </p:anim>
                                  </p:childTnLst>
                                </p:cTn>
                              </p:par>
                              <p:par>
                                <p:cTn id="39" presetID="17" presetClass="entr" presetSubtype="1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p:cTn id="41" dur="500" fill="hold"/>
                                        <p:tgtEl>
                                          <p:spTgt spid="29"/>
                                        </p:tgtEl>
                                        <p:attrNameLst>
                                          <p:attrName>ppt_w</p:attrName>
                                        </p:attrNameLst>
                                      </p:cBhvr>
                                      <p:tavLst>
                                        <p:tav tm="0">
                                          <p:val>
                                            <p:fltVal val="0"/>
                                          </p:val>
                                        </p:tav>
                                        <p:tav tm="100000">
                                          <p:val>
                                            <p:strVal val="#ppt_w"/>
                                          </p:val>
                                        </p:tav>
                                      </p:tavLst>
                                    </p:anim>
                                    <p:anim calcmode="lin" valueType="num">
                                      <p:cBhvr>
                                        <p:cTn id="42" dur="500" fill="hold"/>
                                        <p:tgtEl>
                                          <p:spTgt spid="29"/>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500" fill="hold"/>
                                        <p:tgtEl>
                                          <p:spTgt spid="28"/>
                                        </p:tgtEl>
                                        <p:attrNameLst>
                                          <p:attrName>ppt_w</p:attrName>
                                        </p:attrNameLst>
                                      </p:cBhvr>
                                      <p:tavLst>
                                        <p:tav tm="0">
                                          <p:val>
                                            <p:fltVal val="0"/>
                                          </p:val>
                                        </p:tav>
                                        <p:tav tm="100000">
                                          <p:val>
                                            <p:strVal val="#ppt_w"/>
                                          </p:val>
                                        </p:tav>
                                      </p:tavLst>
                                    </p:anim>
                                    <p:anim calcmode="lin" valueType="num">
                                      <p:cBhvr>
                                        <p:cTn id="46" dur="500" fill="hold"/>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animBg="1"/>
      <p:bldP spid="23" grpId="0" animBg="1"/>
      <p:bldP spid="28" grpId="0"/>
      <p:bldP spid="29" grpId="0" animBg="1"/>
      <p:bldP spid="30" grpId="0" animBg="1"/>
      <p:bldP spid="3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37" y="406184"/>
            <a:ext cx="8229600" cy="1066800"/>
          </a:xfrm>
        </p:spPr>
        <p:txBody>
          <a:bodyPr/>
          <a:lstStyle/>
          <a:p>
            <a:r>
              <a:rPr lang="en-US" dirty="0"/>
              <a:t>Decomposition stage</a:t>
            </a:r>
            <a:endParaRPr lang="ru-RU" dirty="0"/>
          </a:p>
        </p:txBody>
      </p:sp>
      <p:sp>
        <p:nvSpPr>
          <p:cNvPr id="9" name="Text Box 147"/>
          <p:cNvSpPr txBox="1">
            <a:spLocks noChangeArrowheads="1"/>
          </p:cNvSpPr>
          <p:nvPr/>
        </p:nvSpPr>
        <p:spPr bwMode="auto">
          <a:xfrm rot="16200000">
            <a:off x="2148463" y="5559460"/>
            <a:ext cx="1944688" cy="276999"/>
          </a:xfrm>
          <a:prstGeom prst="rect">
            <a:avLst/>
          </a:prstGeom>
          <a:solidFill>
            <a:schemeClr val="bg1"/>
          </a:solidFill>
          <a:ln>
            <a:noFill/>
          </a:ln>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ru-RU" altLang="ru-RU" dirty="0"/>
          </a:p>
        </p:txBody>
      </p:sp>
      <p:pic>
        <p:nvPicPr>
          <p:cNvPr id="19" name="Рисунок 18"/>
          <p:cNvPicPr>
            <a:picLocks noChangeAspect="1"/>
          </p:cNvPicPr>
          <p:nvPr/>
        </p:nvPicPr>
        <p:blipFill rotWithShape="1">
          <a:blip r:embed="rId2">
            <a:extLst>
              <a:ext uri="{28A0092B-C50C-407E-A947-70E740481C1C}">
                <a14:useLocalDpi xmlns:a14="http://schemas.microsoft.com/office/drawing/2010/main" val="0"/>
              </a:ext>
            </a:extLst>
          </a:blip>
          <a:srcRect l="33636" t="33965" r="18030" b="17796"/>
          <a:stretch/>
        </p:blipFill>
        <p:spPr>
          <a:xfrm>
            <a:off x="-18791" y="1882509"/>
            <a:ext cx="8816867" cy="4947394"/>
          </a:xfrm>
          <a:prstGeom prst="rect">
            <a:avLst/>
          </a:prstGeom>
        </p:spPr>
      </p:pic>
      <p:sp>
        <p:nvSpPr>
          <p:cNvPr id="20" name="Прямоугольник 19"/>
          <p:cNvSpPr/>
          <p:nvPr/>
        </p:nvSpPr>
        <p:spPr>
          <a:xfrm rot="16200000">
            <a:off x="1732125" y="5127609"/>
            <a:ext cx="2500366" cy="646331"/>
          </a:xfrm>
          <a:prstGeom prst="rect">
            <a:avLst/>
          </a:prstGeom>
          <a:solidFill>
            <a:schemeClr val="bg1"/>
          </a:solidFill>
        </p:spPr>
        <p:txBody>
          <a:bodyPr wrap="square">
            <a:spAutoFit/>
          </a:bodyPr>
          <a:lstStyle/>
          <a:p>
            <a:pPr>
              <a:spcBef>
                <a:spcPct val="50000"/>
              </a:spcBef>
            </a:pPr>
            <a:r>
              <a:rPr lang="en-US" altLang="ru-RU" dirty="0"/>
              <a:t>Duplicate attribute group</a:t>
            </a:r>
            <a:endParaRPr lang="ru-RU" altLang="ru-RU" dirty="0"/>
          </a:p>
        </p:txBody>
      </p:sp>
      <p:sp>
        <p:nvSpPr>
          <p:cNvPr id="21" name="Прямоугольник 20"/>
          <p:cNvSpPr/>
          <p:nvPr/>
        </p:nvSpPr>
        <p:spPr>
          <a:xfrm>
            <a:off x="0" y="1412776"/>
            <a:ext cx="7668344" cy="369332"/>
          </a:xfrm>
          <a:prstGeom prst="rect">
            <a:avLst/>
          </a:prstGeom>
        </p:spPr>
        <p:txBody>
          <a:bodyPr wrap="square">
            <a:spAutoFit/>
          </a:bodyPr>
          <a:lstStyle/>
          <a:p>
            <a:r>
              <a:rPr lang="en-US" dirty="0"/>
              <a:t>Example of normalization of a trading company's IS database tables</a:t>
            </a:r>
            <a:endParaRPr lang="ru-RU" dirty="0"/>
          </a:p>
        </p:txBody>
      </p:sp>
    </p:spTree>
    <p:extLst>
      <p:ext uri="{BB962C8B-B14F-4D97-AF65-F5344CB8AC3E}">
        <p14:creationId xmlns:p14="http://schemas.microsoft.com/office/powerpoint/2010/main" val="410697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2.5"/>
                                          </p:val>
                                        </p:tav>
                                        <p:tav tm="100000">
                                          <p:val>
                                            <p:strVal val="#ppt_w"/>
                                          </p:val>
                                        </p:tav>
                                      </p:tavLst>
                                    </p:anim>
                                    <p:anim calcmode="lin" valueType="num">
                                      <p:cBhvr>
                                        <p:cTn id="8" dur="500" fill="hold"/>
                                        <p:tgtEl>
                                          <p:spTgt spid="9"/>
                                        </p:tgtEl>
                                        <p:attrNameLst>
                                          <p:attrName>ppt_h</p:attrName>
                                        </p:attrNameLst>
                                      </p:cBhvr>
                                      <p:tavLst>
                                        <p:tav tm="0">
                                          <p:val>
                                            <p:strVal val="#ppt_h*0.01"/>
                                          </p:val>
                                        </p:tav>
                                        <p:tav tm="100000">
                                          <p:val>
                                            <p:strVal val="#ppt_h"/>
                                          </p:val>
                                        </p:tav>
                                      </p:tavLst>
                                    </p:anim>
                                    <p:anim calcmode="lin" valueType="num">
                                      <p:cBhvr>
                                        <p:cTn id="9" dur="500" fill="hold"/>
                                        <p:tgtEl>
                                          <p:spTgt spid="9"/>
                                        </p:tgtEl>
                                        <p:attrNameLst>
                                          <p:attrName>ppt_x</p:attrName>
                                        </p:attrNameLst>
                                      </p:cBhvr>
                                      <p:tavLst>
                                        <p:tav tm="0">
                                          <p:val>
                                            <p:strVal val="#ppt_x"/>
                                          </p:val>
                                        </p:tav>
                                        <p:tav tm="100000">
                                          <p:val>
                                            <p:strVal val="#ppt_x"/>
                                          </p:val>
                                        </p:tav>
                                      </p:tavLst>
                                    </p:anim>
                                    <p:anim calcmode="lin" valueType="num">
                                      <p:cBhvr>
                                        <p:cTn id="10" dur="500" fill="hold"/>
                                        <p:tgtEl>
                                          <p:spTgt spid="9"/>
                                        </p:tgtEl>
                                        <p:attrNameLst>
                                          <p:attrName>ppt_y</p:attrName>
                                        </p:attrNameLst>
                                      </p:cBhvr>
                                      <p:tavLst>
                                        <p:tav tm="0">
                                          <p:val>
                                            <p:strVal val="#ppt_h+1"/>
                                          </p:val>
                                        </p:tav>
                                        <p:tav tm="100000">
                                          <p:val>
                                            <p:strVal val="#ppt_y"/>
                                          </p:val>
                                        </p:tav>
                                      </p:tavLst>
                                    </p:anim>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6"/>
            <a:ext cx="8229600" cy="1066800"/>
          </a:xfrm>
        </p:spPr>
        <p:txBody>
          <a:bodyPr/>
          <a:lstStyle/>
          <a:p>
            <a:r>
              <a:rPr lang="en-US" dirty="0"/>
              <a:t>Decomposition stage</a:t>
            </a:r>
            <a:endParaRPr lang="ru-RU" dirty="0"/>
          </a:p>
        </p:txBody>
      </p:sp>
      <p:sp>
        <p:nvSpPr>
          <p:cNvPr id="4" name="Прямоугольник 3"/>
          <p:cNvSpPr/>
          <p:nvPr/>
        </p:nvSpPr>
        <p:spPr>
          <a:xfrm>
            <a:off x="395536" y="1268760"/>
            <a:ext cx="7110536" cy="369332"/>
          </a:xfrm>
          <a:prstGeom prst="rect">
            <a:avLst/>
          </a:prstGeom>
        </p:spPr>
        <p:txBody>
          <a:bodyPr wrap="square">
            <a:spAutoFit/>
          </a:bodyPr>
          <a:lstStyle/>
          <a:p>
            <a:r>
              <a:rPr lang="en-US" dirty="0"/>
              <a:t>Example of normalization of a trading company's IS database tables</a:t>
            </a:r>
            <a:endParaRPr lang="ru-RU" dirty="0"/>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33485" t="32887" r="19848" b="29654"/>
          <a:stretch/>
        </p:blipFill>
        <p:spPr>
          <a:xfrm>
            <a:off x="376924" y="1638092"/>
            <a:ext cx="8213165" cy="3706590"/>
          </a:xfrm>
          <a:prstGeom prst="rect">
            <a:avLst/>
          </a:prstGeom>
        </p:spPr>
      </p:pic>
      <p:sp>
        <p:nvSpPr>
          <p:cNvPr id="6" name="Прямоугольник 5"/>
          <p:cNvSpPr/>
          <p:nvPr/>
        </p:nvSpPr>
        <p:spPr>
          <a:xfrm>
            <a:off x="381860" y="5251416"/>
            <a:ext cx="2735044" cy="369332"/>
          </a:xfrm>
          <a:prstGeom prst="rect">
            <a:avLst/>
          </a:prstGeom>
        </p:spPr>
        <p:txBody>
          <a:bodyPr wrap="none">
            <a:spAutoFit/>
          </a:bodyPr>
          <a:lstStyle/>
          <a:p>
            <a:r>
              <a:rPr lang="en-US" dirty="0"/>
              <a:t>Transitive dependencies:</a:t>
            </a:r>
            <a:endParaRPr lang="ru-RU" dirty="0"/>
          </a:p>
        </p:txBody>
      </p:sp>
      <p:sp>
        <p:nvSpPr>
          <p:cNvPr id="7" name="Прямоугольник 6"/>
          <p:cNvSpPr/>
          <p:nvPr/>
        </p:nvSpPr>
        <p:spPr>
          <a:xfrm>
            <a:off x="467544" y="5620748"/>
            <a:ext cx="3344185" cy="369332"/>
          </a:xfrm>
          <a:prstGeom prst="rect">
            <a:avLst/>
          </a:prstGeom>
        </p:spPr>
        <p:txBody>
          <a:bodyPr wrap="none">
            <a:spAutoFit/>
          </a:bodyPr>
          <a:lstStyle/>
          <a:p>
            <a:r>
              <a:rPr lang="en-US" dirty="0"/>
              <a:t>Order code -&gt; Company-&gt; </a:t>
            </a:r>
            <a:r>
              <a:rPr lang="en-US" dirty="0" smtClean="0"/>
              <a:t>City</a:t>
            </a:r>
            <a:endParaRPr lang="ru-RU" dirty="0"/>
          </a:p>
        </p:txBody>
      </p:sp>
      <p:sp>
        <p:nvSpPr>
          <p:cNvPr id="8" name="Прямоугольник 7"/>
          <p:cNvSpPr/>
          <p:nvPr/>
        </p:nvSpPr>
        <p:spPr>
          <a:xfrm>
            <a:off x="467544" y="5990080"/>
            <a:ext cx="3762568" cy="369332"/>
          </a:xfrm>
          <a:prstGeom prst="rect">
            <a:avLst/>
          </a:prstGeom>
        </p:spPr>
        <p:txBody>
          <a:bodyPr wrap="none">
            <a:spAutoFit/>
          </a:bodyPr>
          <a:lstStyle/>
          <a:p>
            <a:r>
              <a:rPr lang="en-US" dirty="0"/>
              <a:t>Order code -&gt; Company-&gt; </a:t>
            </a:r>
            <a:r>
              <a:rPr lang="en-US" dirty="0" smtClean="0"/>
              <a:t>Address</a:t>
            </a:r>
            <a:endParaRPr lang="ru-RU" dirty="0"/>
          </a:p>
        </p:txBody>
      </p:sp>
      <p:sp>
        <p:nvSpPr>
          <p:cNvPr id="9" name="Прямоугольник 8"/>
          <p:cNvSpPr/>
          <p:nvPr/>
        </p:nvSpPr>
        <p:spPr>
          <a:xfrm>
            <a:off x="467543" y="6488668"/>
            <a:ext cx="6253635" cy="369332"/>
          </a:xfrm>
          <a:prstGeom prst="rect">
            <a:avLst/>
          </a:prstGeom>
        </p:spPr>
        <p:txBody>
          <a:bodyPr wrap="none">
            <a:spAutoFit/>
          </a:bodyPr>
          <a:lstStyle/>
          <a:p>
            <a:r>
              <a:rPr lang="en-US" dirty="0"/>
              <a:t>Order code -&gt; Employee's full name -&gt; Employee's position</a:t>
            </a:r>
            <a:endParaRPr lang="ru-RU" dirty="0"/>
          </a:p>
        </p:txBody>
      </p:sp>
    </p:spTree>
    <p:extLst>
      <p:ext uri="{BB962C8B-B14F-4D97-AF65-F5344CB8AC3E}">
        <p14:creationId xmlns:p14="http://schemas.microsoft.com/office/powerpoint/2010/main" val="1731031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37" y="260648"/>
            <a:ext cx="8229600" cy="1066800"/>
          </a:xfrm>
        </p:spPr>
        <p:txBody>
          <a:bodyPr/>
          <a:lstStyle/>
          <a:p>
            <a:r>
              <a:rPr lang="en-US" dirty="0"/>
              <a:t>Decomposition stage</a:t>
            </a:r>
            <a:endParaRPr lang="ru-RU" dirty="0"/>
          </a:p>
        </p:txBody>
      </p:sp>
      <p:pic>
        <p:nvPicPr>
          <p:cNvPr id="6" name="Объект 5"/>
          <p:cNvPicPr>
            <a:picLocks noGrp="1" noChangeAspect="1"/>
          </p:cNvPicPr>
          <p:nvPr>
            <p:ph idx="1"/>
          </p:nvPr>
        </p:nvPicPr>
        <p:blipFill rotWithShape="1">
          <a:blip r:embed="rId3">
            <a:extLst>
              <a:ext uri="{28A0092B-C50C-407E-A947-70E740481C1C}">
                <a14:useLocalDpi xmlns:a14="http://schemas.microsoft.com/office/drawing/2010/main" val="0"/>
              </a:ext>
            </a:extLst>
          </a:blip>
          <a:srcRect l="33637" t="34113" r="18809" b="46814"/>
          <a:stretch/>
        </p:blipFill>
        <p:spPr>
          <a:xfrm>
            <a:off x="0" y="1844824"/>
            <a:ext cx="9153010" cy="2064026"/>
          </a:xfrm>
        </p:spPr>
      </p:pic>
      <p:sp>
        <p:nvSpPr>
          <p:cNvPr id="7" name="Прямоугольник 6"/>
          <p:cNvSpPr/>
          <p:nvPr/>
        </p:nvSpPr>
        <p:spPr>
          <a:xfrm>
            <a:off x="107504" y="1237402"/>
            <a:ext cx="7812360" cy="369332"/>
          </a:xfrm>
          <a:prstGeom prst="rect">
            <a:avLst/>
          </a:prstGeom>
        </p:spPr>
        <p:txBody>
          <a:bodyPr wrap="square">
            <a:spAutoFit/>
          </a:bodyPr>
          <a:lstStyle/>
          <a:p>
            <a:r>
              <a:rPr lang="en-US" dirty="0"/>
              <a:t>Example of normalization of a trading company's IS database tables</a:t>
            </a:r>
            <a:endParaRPr lang="ru-RU" dirty="0"/>
          </a:p>
        </p:txBody>
      </p:sp>
      <p:sp>
        <p:nvSpPr>
          <p:cNvPr id="8" name="Прямоугольник 7"/>
          <p:cNvSpPr/>
          <p:nvPr/>
        </p:nvSpPr>
        <p:spPr>
          <a:xfrm>
            <a:off x="467544" y="4221088"/>
            <a:ext cx="8280920" cy="1754326"/>
          </a:xfrm>
          <a:prstGeom prst="rect">
            <a:avLst/>
          </a:prstGeom>
        </p:spPr>
        <p:txBody>
          <a:bodyPr wrap="square">
            <a:spAutoFit/>
          </a:bodyPr>
          <a:lstStyle/>
          <a:p>
            <a:r>
              <a:rPr lang="en-US" dirty="0"/>
              <a:t>Full functional dependencies</a:t>
            </a:r>
            <a:r>
              <a:rPr lang="en-US" dirty="0" smtClean="0"/>
              <a:t>:</a:t>
            </a:r>
          </a:p>
          <a:p>
            <a:r>
              <a:rPr lang="en-US" dirty="0" smtClean="0"/>
              <a:t>(</a:t>
            </a:r>
            <a:r>
              <a:rPr lang="en-US" dirty="0">
                <a:solidFill>
                  <a:srgbClr val="C00000"/>
                </a:solidFill>
              </a:rPr>
              <a:t>Order Code, Product Name, Product Specification </a:t>
            </a:r>
            <a:r>
              <a:rPr lang="en-US" dirty="0"/>
              <a:t>--&gt; Quantity, Amount </a:t>
            </a:r>
            <a:r>
              <a:rPr lang="en-US" dirty="0" smtClean="0"/>
              <a:t>)</a:t>
            </a:r>
          </a:p>
          <a:p>
            <a:endParaRPr lang="en-US" dirty="0" smtClean="0"/>
          </a:p>
          <a:p>
            <a:r>
              <a:rPr lang="en-US" dirty="0" smtClean="0"/>
              <a:t>Incomplete </a:t>
            </a:r>
            <a:r>
              <a:rPr lang="en-US" dirty="0"/>
              <a:t>functional dependencies</a:t>
            </a:r>
            <a:r>
              <a:rPr lang="en-US" dirty="0" smtClean="0"/>
              <a:t>:</a:t>
            </a:r>
          </a:p>
          <a:p>
            <a:r>
              <a:rPr lang="en-US" dirty="0" smtClean="0">
                <a:solidFill>
                  <a:srgbClr val="C00000"/>
                </a:solidFill>
              </a:rPr>
              <a:t>Product </a:t>
            </a:r>
            <a:r>
              <a:rPr lang="en-US" dirty="0">
                <a:solidFill>
                  <a:srgbClr val="C00000"/>
                </a:solidFill>
              </a:rPr>
              <a:t>Name, Product Specification -&gt;</a:t>
            </a:r>
            <a:r>
              <a:rPr lang="en-US" dirty="0" smtClean="0">
                <a:solidFill>
                  <a:srgbClr val="C00000"/>
                </a:solidFill>
              </a:rPr>
              <a:t>Price</a:t>
            </a:r>
          </a:p>
          <a:p>
            <a:r>
              <a:rPr lang="en-US" dirty="0" smtClean="0"/>
              <a:t>(</a:t>
            </a:r>
            <a:r>
              <a:rPr lang="en-US" dirty="0"/>
              <a:t>Order Code-/-&gt; Price)</a:t>
            </a:r>
            <a:endParaRPr lang="ru-RU" dirty="0"/>
          </a:p>
        </p:txBody>
      </p:sp>
    </p:spTree>
    <p:extLst>
      <p:ext uri="{BB962C8B-B14F-4D97-AF65-F5344CB8AC3E}">
        <p14:creationId xmlns:p14="http://schemas.microsoft.com/office/powerpoint/2010/main" val="5728377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8229600" cy="1066800"/>
          </a:xfrm>
        </p:spPr>
        <p:txBody>
          <a:bodyPr/>
          <a:lstStyle/>
          <a:p>
            <a:r>
              <a:rPr lang="en-US" dirty="0"/>
              <a:t>Decomposition stage</a:t>
            </a:r>
            <a:endParaRPr lang="ru-RU" dirty="0"/>
          </a:p>
        </p:txBody>
      </p:sp>
      <p:sp>
        <p:nvSpPr>
          <p:cNvPr id="4" name="Прямоугольник 3"/>
          <p:cNvSpPr/>
          <p:nvPr/>
        </p:nvSpPr>
        <p:spPr>
          <a:xfrm>
            <a:off x="7315" y="1196752"/>
            <a:ext cx="7038528" cy="369332"/>
          </a:xfrm>
          <a:prstGeom prst="rect">
            <a:avLst/>
          </a:prstGeom>
        </p:spPr>
        <p:txBody>
          <a:bodyPr wrap="square">
            <a:spAutoFit/>
          </a:bodyPr>
          <a:lstStyle/>
          <a:p>
            <a:r>
              <a:rPr lang="en-US" dirty="0"/>
              <a:t>Example of normalization of a trading company's IS database tables</a:t>
            </a:r>
            <a:endParaRPr lang="ru-RU" dirty="0"/>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33485" t="34505" r="18030" b="29383"/>
          <a:stretch/>
        </p:blipFill>
        <p:spPr>
          <a:xfrm>
            <a:off x="179512" y="1566084"/>
            <a:ext cx="8755957" cy="3666559"/>
          </a:xfrm>
          <a:prstGeom prst="rect">
            <a:avLst/>
          </a:prstGeom>
        </p:spPr>
      </p:pic>
      <p:sp>
        <p:nvSpPr>
          <p:cNvPr id="6" name="Прямоугольник 5"/>
          <p:cNvSpPr/>
          <p:nvPr/>
        </p:nvSpPr>
        <p:spPr>
          <a:xfrm>
            <a:off x="395535" y="5085184"/>
            <a:ext cx="8539933" cy="923330"/>
          </a:xfrm>
          <a:prstGeom prst="rect">
            <a:avLst/>
          </a:prstGeom>
        </p:spPr>
        <p:txBody>
          <a:bodyPr wrap="square">
            <a:spAutoFit/>
          </a:bodyPr>
          <a:lstStyle/>
          <a:p>
            <a:r>
              <a:rPr lang="en-US" dirty="0"/>
              <a:t>Transitive dependencies:</a:t>
            </a:r>
          </a:p>
          <a:p>
            <a:endParaRPr lang="en-US" dirty="0" smtClean="0"/>
          </a:p>
          <a:p>
            <a:r>
              <a:rPr lang="en-US" dirty="0" smtClean="0"/>
              <a:t>Product </a:t>
            </a:r>
            <a:r>
              <a:rPr lang="en-US" dirty="0"/>
              <a:t>Name, Product Specification -&gt; Organization-&gt; City</a:t>
            </a:r>
            <a:endParaRPr lang="ru-RU" dirty="0"/>
          </a:p>
        </p:txBody>
      </p:sp>
    </p:spTree>
    <p:extLst>
      <p:ext uri="{BB962C8B-B14F-4D97-AF65-F5344CB8AC3E}">
        <p14:creationId xmlns:p14="http://schemas.microsoft.com/office/powerpoint/2010/main" val="2041518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8"/>
            <a:ext cx="8229600" cy="1066800"/>
          </a:xfrm>
        </p:spPr>
        <p:txBody>
          <a:bodyPr/>
          <a:lstStyle/>
          <a:p>
            <a:r>
              <a:rPr lang="en-US" dirty="0"/>
              <a:t>Decomposition stage</a:t>
            </a:r>
            <a:endParaRPr lang="ru-RU" dirty="0"/>
          </a:p>
        </p:txBody>
      </p:sp>
      <p:sp>
        <p:nvSpPr>
          <p:cNvPr id="4" name="Прямоугольник 3"/>
          <p:cNvSpPr/>
          <p:nvPr/>
        </p:nvSpPr>
        <p:spPr>
          <a:xfrm>
            <a:off x="107504" y="1196752"/>
            <a:ext cx="7956376" cy="369332"/>
          </a:xfrm>
          <a:prstGeom prst="rect">
            <a:avLst/>
          </a:prstGeom>
        </p:spPr>
        <p:txBody>
          <a:bodyPr wrap="square">
            <a:spAutoFit/>
          </a:bodyPr>
          <a:lstStyle/>
          <a:p>
            <a:r>
              <a:rPr lang="en-US" dirty="0"/>
              <a:t>Example of normalization of a trading company's IS database tables</a:t>
            </a:r>
            <a:endParaRPr lang="ru-RU" dirty="0"/>
          </a:p>
        </p:txBody>
      </p:sp>
      <p:pic>
        <p:nvPicPr>
          <p:cNvPr id="5" name="Рисунок 4"/>
          <p:cNvPicPr>
            <a:picLocks noChangeAspect="1"/>
          </p:cNvPicPr>
          <p:nvPr/>
        </p:nvPicPr>
        <p:blipFill rotWithShape="1">
          <a:blip r:embed="rId2">
            <a:extLst>
              <a:ext uri="{28A0092B-C50C-407E-A947-70E740481C1C}">
                <a14:useLocalDpi xmlns:a14="http://schemas.microsoft.com/office/drawing/2010/main" val="0"/>
              </a:ext>
            </a:extLst>
          </a:blip>
          <a:srcRect l="33030" t="33965" r="18485" b="35851"/>
          <a:stretch/>
        </p:blipFill>
        <p:spPr>
          <a:xfrm>
            <a:off x="107504" y="2032955"/>
            <a:ext cx="8588840" cy="3006094"/>
          </a:xfrm>
          <a:prstGeom prst="rect">
            <a:avLst/>
          </a:prstGeom>
        </p:spPr>
      </p:pic>
      <p:sp>
        <p:nvSpPr>
          <p:cNvPr id="6" name="Прямоугольник 5"/>
          <p:cNvSpPr/>
          <p:nvPr/>
        </p:nvSpPr>
        <p:spPr>
          <a:xfrm>
            <a:off x="436076" y="5272416"/>
            <a:ext cx="2735044" cy="369332"/>
          </a:xfrm>
          <a:prstGeom prst="rect">
            <a:avLst/>
          </a:prstGeom>
        </p:spPr>
        <p:txBody>
          <a:bodyPr wrap="none">
            <a:spAutoFit/>
          </a:bodyPr>
          <a:lstStyle/>
          <a:p>
            <a:r>
              <a:rPr lang="en-US" dirty="0"/>
              <a:t>Transitive dependencies:</a:t>
            </a:r>
            <a:endParaRPr lang="en-US" dirty="0"/>
          </a:p>
        </p:txBody>
      </p:sp>
    </p:spTree>
    <p:extLst>
      <p:ext uri="{BB962C8B-B14F-4D97-AF65-F5344CB8AC3E}">
        <p14:creationId xmlns:p14="http://schemas.microsoft.com/office/powerpoint/2010/main" val="5587123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985" y="181287"/>
            <a:ext cx="8229600" cy="1066800"/>
          </a:xfrm>
        </p:spPr>
        <p:txBody>
          <a:bodyPr/>
          <a:lstStyle/>
          <a:p>
            <a:r>
              <a:rPr lang="en-US" dirty="0"/>
              <a:t>Decomposition stage</a:t>
            </a:r>
            <a:endParaRPr lang="ru-RU" dirty="0"/>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32869" t="33705" r="18373" b="13411"/>
          <a:stretch/>
        </p:blipFill>
        <p:spPr>
          <a:xfrm>
            <a:off x="207818" y="1981199"/>
            <a:ext cx="8720158" cy="4482145"/>
          </a:xfrm>
          <a:prstGeom prst="rect">
            <a:avLst/>
          </a:prstGeom>
        </p:spPr>
      </p:pic>
      <p:sp>
        <p:nvSpPr>
          <p:cNvPr id="5" name="Прямоугольник 4"/>
          <p:cNvSpPr/>
          <p:nvPr/>
        </p:nvSpPr>
        <p:spPr>
          <a:xfrm>
            <a:off x="395536" y="1196752"/>
            <a:ext cx="8208912" cy="461665"/>
          </a:xfrm>
          <a:prstGeom prst="rect">
            <a:avLst/>
          </a:prstGeom>
        </p:spPr>
        <p:txBody>
          <a:bodyPr wrap="square">
            <a:spAutoFit/>
          </a:bodyPr>
          <a:lstStyle/>
          <a:p>
            <a:r>
              <a:rPr lang="en-US" sz="2400" dirty="0"/>
              <a:t>The final database schema after the normalization stage</a:t>
            </a:r>
            <a:endParaRPr lang="ru-RU" sz="2400" dirty="0"/>
          </a:p>
        </p:txBody>
      </p:sp>
    </p:spTree>
    <p:extLst>
      <p:ext uri="{BB962C8B-B14F-4D97-AF65-F5344CB8AC3E}">
        <p14:creationId xmlns:p14="http://schemas.microsoft.com/office/powerpoint/2010/main" val="41116022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498399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737171"/>
            <a:ext cx="8229600" cy="1066800"/>
          </a:xfrm>
        </p:spPr>
        <p:txBody>
          <a:bodyPr/>
          <a:lstStyle/>
          <a:p>
            <a:r>
              <a:rPr lang="en-US" dirty="0"/>
              <a:t>Cascade life cycle model</a:t>
            </a:r>
            <a:endParaRPr lang="ru-RU" dirty="0"/>
          </a:p>
        </p:txBody>
      </p:sp>
      <p:sp>
        <p:nvSpPr>
          <p:cNvPr id="3" name="Объект 2"/>
          <p:cNvSpPr>
            <a:spLocks noGrp="1"/>
          </p:cNvSpPr>
          <p:nvPr>
            <p:ph idx="1"/>
          </p:nvPr>
        </p:nvSpPr>
        <p:spPr>
          <a:xfrm>
            <a:off x="4139952" y="1748219"/>
            <a:ext cx="4901517" cy="481838"/>
          </a:xfrm>
        </p:spPr>
        <p:txBody>
          <a:bodyPr>
            <a:noAutofit/>
          </a:bodyPr>
          <a:lstStyle/>
          <a:p>
            <a:pPr marL="109728" indent="0">
              <a:buNone/>
            </a:pPr>
            <a:r>
              <a:rPr lang="en-US" sz="2000" dirty="0"/>
              <a:t>The previous stage is completed completely before the start of the next stage</a:t>
            </a:r>
            <a:endParaRPr lang="ru-RU" sz="2000" dirty="0"/>
          </a:p>
        </p:txBody>
      </p:sp>
      <p:sp>
        <p:nvSpPr>
          <p:cNvPr id="5" name="Text Box 19"/>
          <p:cNvSpPr txBox="1">
            <a:spLocks noChangeArrowheads="1"/>
          </p:cNvSpPr>
          <p:nvPr/>
        </p:nvSpPr>
        <p:spPr bwMode="auto">
          <a:xfrm flipH="1">
            <a:off x="1042988" y="1989138"/>
            <a:ext cx="2447925" cy="369332"/>
          </a:xfrm>
          <a:prstGeom prst="rect">
            <a:avLst/>
          </a:prstGeom>
          <a:solidFill>
            <a:srgbClr val="FFFF99"/>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ru-RU" dirty="0" smtClean="0"/>
              <a:t>Planning</a:t>
            </a:r>
            <a:endParaRPr lang="ru-RU" altLang="ru-RU" dirty="0"/>
          </a:p>
        </p:txBody>
      </p:sp>
      <p:sp>
        <p:nvSpPr>
          <p:cNvPr id="6" name="Text Box 20"/>
          <p:cNvSpPr txBox="1">
            <a:spLocks noChangeArrowheads="1"/>
          </p:cNvSpPr>
          <p:nvPr/>
        </p:nvSpPr>
        <p:spPr bwMode="auto">
          <a:xfrm flipH="1">
            <a:off x="2555875" y="2750066"/>
            <a:ext cx="2447925" cy="369332"/>
          </a:xfrm>
          <a:prstGeom prst="rect">
            <a:avLst/>
          </a:prstGeom>
          <a:solidFill>
            <a:srgbClr val="FFFF99"/>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ru-RU" dirty="0"/>
              <a:t>Analysis</a:t>
            </a:r>
            <a:endParaRPr lang="ru-RU" altLang="ru-RU" dirty="0"/>
          </a:p>
        </p:txBody>
      </p:sp>
      <p:sp>
        <p:nvSpPr>
          <p:cNvPr id="7" name="Text Box 21"/>
          <p:cNvSpPr txBox="1">
            <a:spLocks noChangeArrowheads="1"/>
          </p:cNvSpPr>
          <p:nvPr/>
        </p:nvSpPr>
        <p:spPr bwMode="auto">
          <a:xfrm flipH="1">
            <a:off x="3779838" y="3397766"/>
            <a:ext cx="2447925" cy="369332"/>
          </a:xfrm>
          <a:prstGeom prst="rect">
            <a:avLst/>
          </a:prstGeom>
          <a:solidFill>
            <a:srgbClr val="FFFF99"/>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t>Project development</a:t>
            </a:r>
            <a:endParaRPr lang="ru-RU" altLang="ru-RU" dirty="0"/>
          </a:p>
        </p:txBody>
      </p:sp>
      <p:sp>
        <p:nvSpPr>
          <p:cNvPr id="8" name="Text Box 22"/>
          <p:cNvSpPr txBox="1">
            <a:spLocks noChangeArrowheads="1"/>
          </p:cNvSpPr>
          <p:nvPr/>
        </p:nvSpPr>
        <p:spPr bwMode="auto">
          <a:xfrm flipH="1">
            <a:off x="5177638" y="4078813"/>
            <a:ext cx="2447925" cy="646331"/>
          </a:xfrm>
          <a:prstGeom prst="rect">
            <a:avLst/>
          </a:prstGeom>
          <a:solidFill>
            <a:srgbClr val="FFFF99"/>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ru-RU" dirty="0"/>
              <a:t>Project implementation</a:t>
            </a:r>
            <a:endParaRPr lang="ru-RU" altLang="ru-RU" dirty="0"/>
          </a:p>
        </p:txBody>
      </p:sp>
      <p:sp>
        <p:nvSpPr>
          <p:cNvPr id="9" name="Text Box 22"/>
          <p:cNvSpPr txBox="1">
            <a:spLocks noChangeArrowheads="1"/>
          </p:cNvSpPr>
          <p:nvPr/>
        </p:nvSpPr>
        <p:spPr bwMode="auto">
          <a:xfrm flipH="1">
            <a:off x="5940152" y="5067511"/>
            <a:ext cx="2447925" cy="369332"/>
          </a:xfrm>
          <a:prstGeom prst="rect">
            <a:avLst/>
          </a:prstGeom>
          <a:solidFill>
            <a:srgbClr val="FFFF99"/>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ru-RU" dirty="0"/>
              <a:t>Escort</a:t>
            </a:r>
            <a:endParaRPr lang="ru-RU" altLang="ru-RU" dirty="0"/>
          </a:p>
        </p:txBody>
      </p:sp>
      <p:cxnSp>
        <p:nvCxnSpPr>
          <p:cNvPr id="10" name="AutoShape 11"/>
          <p:cNvCxnSpPr>
            <a:cxnSpLocks noChangeShapeType="1"/>
            <a:stCxn id="5" idx="1"/>
            <a:endCxn id="6" idx="3"/>
          </p:cNvCxnSpPr>
          <p:nvPr/>
        </p:nvCxnSpPr>
        <p:spPr bwMode="auto">
          <a:xfrm flipH="1">
            <a:off x="2555875" y="2173804"/>
            <a:ext cx="935038" cy="760928"/>
          </a:xfrm>
          <a:prstGeom prst="curvedConnector5">
            <a:avLst>
              <a:gd name="adj1" fmla="val -24448"/>
              <a:gd name="adj2" fmla="val 50000"/>
              <a:gd name="adj3" fmla="val 124448"/>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3" name="AutoShape 11"/>
          <p:cNvCxnSpPr>
            <a:cxnSpLocks noChangeShapeType="1"/>
            <a:stCxn id="6" idx="1"/>
            <a:endCxn id="7" idx="3"/>
          </p:cNvCxnSpPr>
          <p:nvPr/>
        </p:nvCxnSpPr>
        <p:spPr bwMode="auto">
          <a:xfrm flipH="1">
            <a:off x="3779838" y="2934732"/>
            <a:ext cx="1223962" cy="647700"/>
          </a:xfrm>
          <a:prstGeom prst="curvedConnector5">
            <a:avLst>
              <a:gd name="adj1" fmla="val -18677"/>
              <a:gd name="adj2" fmla="val 50000"/>
              <a:gd name="adj3" fmla="val 118677"/>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4" name="AutoShape 11"/>
          <p:cNvCxnSpPr>
            <a:cxnSpLocks noChangeShapeType="1"/>
            <a:stCxn id="7" idx="1"/>
            <a:endCxn id="8" idx="3"/>
          </p:cNvCxnSpPr>
          <p:nvPr/>
        </p:nvCxnSpPr>
        <p:spPr bwMode="auto">
          <a:xfrm flipH="1">
            <a:off x="5177638" y="3582432"/>
            <a:ext cx="1050125" cy="819547"/>
          </a:xfrm>
          <a:prstGeom prst="curvedConnector5">
            <a:avLst>
              <a:gd name="adj1" fmla="val -21769"/>
              <a:gd name="adj2" fmla="val 41550"/>
              <a:gd name="adj3" fmla="val 121769"/>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5" name="AutoShape 11"/>
          <p:cNvCxnSpPr>
            <a:cxnSpLocks noChangeShapeType="1"/>
            <a:stCxn id="8" idx="1"/>
            <a:endCxn id="9" idx="3"/>
          </p:cNvCxnSpPr>
          <p:nvPr/>
        </p:nvCxnSpPr>
        <p:spPr bwMode="auto">
          <a:xfrm flipH="1">
            <a:off x="5940152" y="4401979"/>
            <a:ext cx="1685411" cy="850198"/>
          </a:xfrm>
          <a:prstGeom prst="curvedConnector5">
            <a:avLst>
              <a:gd name="adj1" fmla="val -13563"/>
              <a:gd name="adj2" fmla="val 58145"/>
              <a:gd name="adj3" fmla="val 113563"/>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2" name="Text Box 26"/>
          <p:cNvSpPr txBox="1">
            <a:spLocks noChangeArrowheads="1"/>
          </p:cNvSpPr>
          <p:nvPr/>
        </p:nvSpPr>
        <p:spPr bwMode="auto">
          <a:xfrm>
            <a:off x="4484849" y="6017142"/>
            <a:ext cx="18716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ru-RU" sz="2000" b="1" dirty="0" smtClean="0">
                <a:latin typeface="Times New Roman" panose="02020603050405020304" pitchFamily="18" charset="0"/>
                <a:cs typeface="Times New Roman" panose="02020603050405020304" pitchFamily="18" charset="0"/>
              </a:rPr>
              <a:t>Time</a:t>
            </a:r>
            <a:endParaRPr lang="ru-RU" altLang="ru-RU" sz="2000" b="1" dirty="0">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a:off x="5003800" y="6405184"/>
            <a:ext cx="3283271" cy="369332"/>
          </a:xfrm>
          <a:prstGeom prst="rect">
            <a:avLst/>
          </a:prstGeom>
        </p:spPr>
        <p:txBody>
          <a:bodyPr wrap="none">
            <a:spAutoFit/>
          </a:bodyPr>
          <a:lstStyle/>
          <a:p>
            <a:pPr>
              <a:spcBef>
                <a:spcPct val="50000"/>
              </a:spcBef>
            </a:pPr>
            <a:r>
              <a:rPr lang="en-US" altLang="ru-RU" b="1" dirty="0"/>
              <a:t>Schedule of work density</a:t>
            </a:r>
            <a:endParaRPr lang="ru-RU" altLang="ru-RU" b="1" dirty="0"/>
          </a:p>
        </p:txBody>
      </p:sp>
      <p:sp>
        <p:nvSpPr>
          <p:cNvPr id="24" name="Line 25"/>
          <p:cNvSpPr>
            <a:spLocks noChangeShapeType="1"/>
          </p:cNvSpPr>
          <p:nvPr/>
        </p:nvSpPr>
        <p:spPr bwMode="auto">
          <a:xfrm>
            <a:off x="323995" y="5661248"/>
            <a:ext cx="8567737"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ru-RU"/>
          </a:p>
        </p:txBody>
      </p:sp>
    </p:spTree>
    <p:extLst>
      <p:ext uri="{BB962C8B-B14F-4D97-AF65-F5344CB8AC3E}">
        <p14:creationId xmlns:p14="http://schemas.microsoft.com/office/powerpoint/2010/main" val="137043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066800"/>
          </a:xfrm>
        </p:spPr>
        <p:txBody>
          <a:bodyPr/>
          <a:lstStyle/>
          <a:p>
            <a:r>
              <a:rPr lang="en-US" dirty="0"/>
              <a:t>Software development methods</a:t>
            </a:r>
            <a:endParaRPr lang="ru-RU" dirty="0"/>
          </a:p>
        </p:txBody>
      </p:sp>
      <p:sp>
        <p:nvSpPr>
          <p:cNvPr id="3" name="Объект 2"/>
          <p:cNvSpPr>
            <a:spLocks noGrp="1"/>
          </p:cNvSpPr>
          <p:nvPr>
            <p:ph idx="1"/>
          </p:nvPr>
        </p:nvSpPr>
        <p:spPr>
          <a:xfrm>
            <a:off x="457200" y="1736806"/>
            <a:ext cx="8229600" cy="4325112"/>
          </a:xfrm>
        </p:spPr>
        <p:txBody>
          <a:bodyPr>
            <a:normAutofit fontScale="92500" lnSpcReduction="10000"/>
          </a:bodyPr>
          <a:lstStyle/>
          <a:p>
            <a:pPr marL="109728" indent="0">
              <a:buNone/>
            </a:pPr>
            <a:r>
              <a:rPr lang="en-US" dirty="0"/>
              <a:t>Many software development methodologies have been developed on the main life cycle </a:t>
            </a:r>
            <a:r>
              <a:rPr lang="en-US" dirty="0" smtClean="0"/>
              <a:t>models</a:t>
            </a:r>
          </a:p>
          <a:p>
            <a:r>
              <a:rPr lang="en-US" sz="2600" dirty="0" smtClean="0">
                <a:solidFill>
                  <a:schemeClr val="accent4">
                    <a:lumMod val="75000"/>
                  </a:schemeClr>
                </a:solidFill>
              </a:rPr>
              <a:t>Rational </a:t>
            </a:r>
            <a:r>
              <a:rPr lang="en-US" sz="2600" dirty="0">
                <a:solidFill>
                  <a:schemeClr val="accent4">
                    <a:lumMod val="75000"/>
                  </a:schemeClr>
                </a:solidFill>
              </a:rPr>
              <a:t>Unified Process (RUP) </a:t>
            </a:r>
            <a:endParaRPr lang="en-US" sz="2600" dirty="0" smtClean="0">
              <a:solidFill>
                <a:schemeClr val="accent4">
                  <a:lumMod val="75000"/>
                </a:schemeClr>
              </a:solidFill>
            </a:endParaRPr>
          </a:p>
          <a:p>
            <a:r>
              <a:rPr lang="en-US" sz="2600" dirty="0" smtClean="0">
                <a:solidFill>
                  <a:schemeClr val="accent4">
                    <a:lumMod val="75000"/>
                  </a:schemeClr>
                </a:solidFill>
              </a:rPr>
              <a:t>V- Model</a:t>
            </a:r>
          </a:p>
          <a:p>
            <a:r>
              <a:rPr lang="en-US" sz="2600" dirty="0" smtClean="0">
                <a:solidFill>
                  <a:schemeClr val="accent4">
                    <a:lumMod val="75000"/>
                  </a:schemeClr>
                </a:solidFill>
              </a:rPr>
              <a:t>Spiral </a:t>
            </a:r>
            <a:r>
              <a:rPr lang="en-US" sz="2600" dirty="0">
                <a:solidFill>
                  <a:schemeClr val="accent4">
                    <a:lumMod val="75000"/>
                  </a:schemeClr>
                </a:solidFill>
              </a:rPr>
              <a:t>model </a:t>
            </a:r>
            <a:r>
              <a:rPr lang="en-US" sz="2600" dirty="0" smtClean="0">
                <a:solidFill>
                  <a:schemeClr val="accent4">
                    <a:lumMod val="75000"/>
                  </a:schemeClr>
                </a:solidFill>
              </a:rPr>
              <a:t>Test-driven </a:t>
            </a:r>
            <a:r>
              <a:rPr lang="en-US" sz="2600" dirty="0">
                <a:solidFill>
                  <a:schemeClr val="accent4">
                    <a:lumMod val="75000"/>
                  </a:schemeClr>
                </a:solidFill>
              </a:rPr>
              <a:t>development (TDD) (development through testing</a:t>
            </a:r>
            <a:r>
              <a:rPr lang="en-US" sz="2600" dirty="0" smtClean="0">
                <a:solidFill>
                  <a:schemeClr val="accent4">
                    <a:lumMod val="75000"/>
                  </a:schemeClr>
                </a:solidFill>
              </a:rPr>
              <a:t>)</a:t>
            </a:r>
          </a:p>
          <a:p>
            <a:r>
              <a:rPr lang="en-US" sz="2600" dirty="0" smtClean="0">
                <a:solidFill>
                  <a:schemeClr val="accent4">
                    <a:lumMod val="75000"/>
                  </a:schemeClr>
                </a:solidFill>
              </a:rPr>
              <a:t>Lean </a:t>
            </a:r>
            <a:r>
              <a:rPr lang="en-US" sz="2600" dirty="0">
                <a:solidFill>
                  <a:schemeClr val="accent4">
                    <a:lumMod val="75000"/>
                  </a:schemeClr>
                </a:solidFill>
              </a:rPr>
              <a:t>Software </a:t>
            </a:r>
            <a:endParaRPr lang="en-US" sz="2600" dirty="0" smtClean="0">
              <a:solidFill>
                <a:schemeClr val="accent4">
                  <a:lumMod val="75000"/>
                </a:schemeClr>
              </a:solidFill>
            </a:endParaRPr>
          </a:p>
          <a:p>
            <a:r>
              <a:rPr lang="en-US" sz="2600" dirty="0" smtClean="0">
                <a:solidFill>
                  <a:schemeClr val="accent4">
                    <a:lumMod val="75000"/>
                  </a:schemeClr>
                </a:solidFill>
              </a:rPr>
              <a:t>Development:</a:t>
            </a:r>
          </a:p>
          <a:p>
            <a:r>
              <a:rPr lang="en-US" sz="2600" dirty="0" smtClean="0">
                <a:solidFill>
                  <a:schemeClr val="accent4">
                    <a:lumMod val="75000"/>
                  </a:schemeClr>
                </a:solidFill>
              </a:rPr>
              <a:t>Extreme </a:t>
            </a:r>
            <a:r>
              <a:rPr lang="en-US" sz="2600" dirty="0">
                <a:solidFill>
                  <a:schemeClr val="accent4">
                    <a:lumMod val="75000"/>
                  </a:schemeClr>
                </a:solidFill>
              </a:rPr>
              <a:t>programming</a:t>
            </a:r>
            <a:r>
              <a:rPr lang="en-US" sz="2600" dirty="0" smtClean="0">
                <a:solidFill>
                  <a:schemeClr val="accent4">
                    <a:lumMod val="75000"/>
                  </a:schemeClr>
                </a:solidFill>
              </a:rPr>
              <a:t>;</a:t>
            </a:r>
          </a:p>
          <a:p>
            <a:r>
              <a:rPr lang="en-US" sz="2600" dirty="0" smtClean="0">
                <a:solidFill>
                  <a:schemeClr val="accent4">
                    <a:lumMod val="75000"/>
                  </a:schemeClr>
                </a:solidFill>
              </a:rPr>
              <a:t>Scrum </a:t>
            </a:r>
          </a:p>
          <a:p>
            <a:r>
              <a:rPr lang="en-US" sz="2600" dirty="0" err="1" smtClean="0">
                <a:solidFill>
                  <a:schemeClr val="accent4">
                    <a:lumMod val="75000"/>
                  </a:schemeClr>
                </a:solidFill>
              </a:rPr>
              <a:t>Kanban</a:t>
            </a:r>
            <a:endParaRPr lang="ru-RU" sz="2600" dirty="0">
              <a:solidFill>
                <a:schemeClr val="accent4">
                  <a:lumMod val="75000"/>
                </a:schemeClr>
              </a:solidFill>
            </a:endParaRPr>
          </a:p>
        </p:txBody>
      </p:sp>
    </p:spTree>
    <p:extLst>
      <p:ext uri="{BB962C8B-B14F-4D97-AF65-F5344CB8AC3E}">
        <p14:creationId xmlns:p14="http://schemas.microsoft.com/office/powerpoint/2010/main" val="2697020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4930" y="116632"/>
            <a:ext cx="8229600" cy="1066800"/>
          </a:xfrm>
        </p:spPr>
        <p:txBody>
          <a:bodyPr/>
          <a:lstStyle/>
          <a:p>
            <a:r>
              <a:rPr lang="en-US" dirty="0"/>
              <a:t>Database lifecycle</a:t>
            </a:r>
            <a:endParaRPr lang="ru-RU" dirty="0"/>
          </a:p>
        </p:txBody>
      </p:sp>
      <p:sp>
        <p:nvSpPr>
          <p:cNvPr id="3" name="Объект 2"/>
          <p:cNvSpPr>
            <a:spLocks noGrp="1"/>
          </p:cNvSpPr>
          <p:nvPr>
            <p:ph idx="1"/>
          </p:nvPr>
        </p:nvSpPr>
        <p:spPr>
          <a:xfrm>
            <a:off x="443194" y="969621"/>
            <a:ext cx="8229600" cy="1368152"/>
          </a:xfrm>
        </p:spPr>
        <p:txBody>
          <a:bodyPr>
            <a:normAutofit/>
          </a:bodyPr>
          <a:lstStyle/>
          <a:p>
            <a:pPr marL="109728" indent="0">
              <a:buNone/>
            </a:pPr>
            <a:r>
              <a:rPr lang="en-US" sz="2000" dirty="0">
                <a:solidFill>
                  <a:schemeClr val="accent2">
                    <a:lumMod val="75000"/>
                  </a:schemeClr>
                </a:solidFill>
              </a:rPr>
              <a:t>The process of creating a database takes place as part of the process of creating an </a:t>
            </a:r>
            <a:r>
              <a:rPr lang="en-US" sz="2000" dirty="0" smtClean="0">
                <a:solidFill>
                  <a:schemeClr val="accent2">
                    <a:lumMod val="75000"/>
                  </a:schemeClr>
                </a:solidFill>
              </a:rPr>
              <a:t>IP</a:t>
            </a:r>
          </a:p>
          <a:p>
            <a:pPr marL="402336" lvl="1" indent="0">
              <a:buNone/>
            </a:pPr>
            <a:r>
              <a:rPr lang="en-US" sz="2000" dirty="0" smtClean="0">
                <a:solidFill>
                  <a:schemeClr val="tx1"/>
                </a:solidFill>
              </a:rPr>
              <a:t>The </a:t>
            </a:r>
            <a:r>
              <a:rPr lang="en-US" sz="2000" dirty="0">
                <a:solidFill>
                  <a:schemeClr val="tx1"/>
                </a:solidFill>
              </a:rPr>
              <a:t>database has its own life cycle</a:t>
            </a:r>
            <a:endParaRPr lang="ru-RU" sz="2000" dirty="0">
              <a:solidFill>
                <a:schemeClr val="tx1"/>
              </a:solidFill>
            </a:endParaRPr>
          </a:p>
        </p:txBody>
      </p:sp>
      <p:sp>
        <p:nvSpPr>
          <p:cNvPr id="4" name="Прямоугольник 3"/>
          <p:cNvSpPr/>
          <p:nvPr/>
        </p:nvSpPr>
        <p:spPr>
          <a:xfrm>
            <a:off x="2891119" y="1988840"/>
            <a:ext cx="5641321" cy="4616648"/>
          </a:xfrm>
          <a:prstGeom prst="rect">
            <a:avLst/>
          </a:prstGeom>
        </p:spPr>
        <p:txBody>
          <a:bodyPr wrap="square">
            <a:spAutoFit/>
          </a:bodyPr>
          <a:lstStyle/>
          <a:p>
            <a:r>
              <a:rPr lang="en-US" dirty="0"/>
              <a:t>Planning and initial evaluation of the DB construction strategy and its structural </a:t>
            </a:r>
            <a:r>
              <a:rPr lang="en-US" dirty="0" smtClean="0"/>
              <a:t>implementation</a:t>
            </a:r>
          </a:p>
          <a:p>
            <a:endParaRPr lang="en-US" sz="800" dirty="0"/>
          </a:p>
          <a:p>
            <a:endParaRPr lang="en-US" sz="800" dirty="0" smtClean="0"/>
          </a:p>
          <a:p>
            <a:endParaRPr lang="en-US" sz="800" dirty="0" smtClean="0"/>
          </a:p>
          <a:p>
            <a:r>
              <a:rPr lang="en-US" dirty="0" smtClean="0"/>
              <a:t>Identification </a:t>
            </a:r>
            <a:r>
              <a:rPr lang="en-US" dirty="0"/>
              <a:t>and analysis of business processes and information structures in the subject </a:t>
            </a:r>
            <a:r>
              <a:rPr lang="en-US" dirty="0" smtClean="0"/>
              <a:t>area</a:t>
            </a:r>
          </a:p>
          <a:p>
            <a:endParaRPr lang="en-US" dirty="0" smtClean="0"/>
          </a:p>
          <a:p>
            <a:r>
              <a:rPr lang="en-US" dirty="0" smtClean="0"/>
              <a:t>Database </a:t>
            </a:r>
            <a:r>
              <a:rPr lang="en-US" dirty="0"/>
              <a:t>and application project </a:t>
            </a:r>
            <a:r>
              <a:rPr lang="en-US" dirty="0" smtClean="0"/>
              <a:t>development</a:t>
            </a:r>
          </a:p>
          <a:p>
            <a:endParaRPr lang="en-US" dirty="0" smtClean="0"/>
          </a:p>
          <a:p>
            <a:endParaRPr lang="en-US" dirty="0" smtClean="0"/>
          </a:p>
          <a:p>
            <a:r>
              <a:rPr lang="en-US" dirty="0" smtClean="0"/>
              <a:t>Installing </a:t>
            </a:r>
            <a:r>
              <a:rPr lang="en-US" dirty="0"/>
              <a:t>a DBMS and creating a </a:t>
            </a:r>
            <a:r>
              <a:rPr lang="en-US" dirty="0" smtClean="0"/>
              <a:t>DB</a:t>
            </a:r>
          </a:p>
          <a:p>
            <a:r>
              <a:rPr lang="en-US" dirty="0" smtClean="0"/>
              <a:t>Coding </a:t>
            </a:r>
            <a:r>
              <a:rPr lang="en-US" dirty="0"/>
              <a:t>and debugging </a:t>
            </a:r>
            <a:r>
              <a:rPr lang="en-US" dirty="0" smtClean="0"/>
              <a:t>applications</a:t>
            </a:r>
          </a:p>
          <a:p>
            <a:r>
              <a:rPr lang="en-US" dirty="0" smtClean="0"/>
              <a:t>Testing</a:t>
            </a:r>
          </a:p>
          <a:p>
            <a:endParaRPr lang="en-US" dirty="0" smtClean="0"/>
          </a:p>
          <a:p>
            <a:r>
              <a:rPr lang="en-US" dirty="0" smtClean="0"/>
              <a:t>Service</a:t>
            </a:r>
          </a:p>
          <a:p>
            <a:r>
              <a:rPr lang="en-US" dirty="0" smtClean="0"/>
              <a:t>Evaluation</a:t>
            </a:r>
          </a:p>
          <a:p>
            <a:r>
              <a:rPr lang="en-US" dirty="0" smtClean="0"/>
              <a:t>Expansion</a:t>
            </a:r>
            <a:endParaRPr lang="ru-RU" dirty="0"/>
          </a:p>
        </p:txBody>
      </p:sp>
      <p:sp>
        <p:nvSpPr>
          <p:cNvPr id="5" name="AutoShape 9"/>
          <p:cNvSpPr>
            <a:spLocks noChangeArrowheads="1"/>
          </p:cNvSpPr>
          <p:nvPr/>
        </p:nvSpPr>
        <p:spPr bwMode="auto">
          <a:xfrm>
            <a:off x="1547491" y="2538869"/>
            <a:ext cx="144462" cy="431800"/>
          </a:xfrm>
          <a:prstGeom prst="downArrow">
            <a:avLst>
              <a:gd name="adj1" fmla="val 50000"/>
              <a:gd name="adj2" fmla="val 74726"/>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6" name="AutoShape 10"/>
          <p:cNvSpPr>
            <a:spLocks noChangeArrowheads="1"/>
          </p:cNvSpPr>
          <p:nvPr/>
        </p:nvSpPr>
        <p:spPr bwMode="auto">
          <a:xfrm>
            <a:off x="1547491" y="3356432"/>
            <a:ext cx="144462" cy="431800"/>
          </a:xfrm>
          <a:prstGeom prst="downArrow">
            <a:avLst>
              <a:gd name="adj1" fmla="val 50000"/>
              <a:gd name="adj2" fmla="val 74726"/>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7" name="AutoShape 11"/>
          <p:cNvSpPr>
            <a:spLocks noChangeArrowheads="1"/>
          </p:cNvSpPr>
          <p:nvPr/>
        </p:nvSpPr>
        <p:spPr bwMode="auto">
          <a:xfrm>
            <a:off x="1547491" y="4139546"/>
            <a:ext cx="119664" cy="665231"/>
          </a:xfrm>
          <a:prstGeom prst="downArrow">
            <a:avLst>
              <a:gd name="adj1" fmla="val 50000"/>
              <a:gd name="adj2" fmla="val 173902"/>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8" name="AutoShape 12"/>
          <p:cNvSpPr>
            <a:spLocks noChangeArrowheads="1"/>
          </p:cNvSpPr>
          <p:nvPr/>
        </p:nvSpPr>
        <p:spPr bwMode="auto">
          <a:xfrm>
            <a:off x="1624332" y="5465177"/>
            <a:ext cx="136525" cy="644525"/>
          </a:xfrm>
          <a:prstGeom prst="downArrow">
            <a:avLst>
              <a:gd name="adj1" fmla="val 50000"/>
              <a:gd name="adj2" fmla="val 118023"/>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ru-RU" altLang="ru-RU"/>
          </a:p>
        </p:txBody>
      </p:sp>
      <p:sp>
        <p:nvSpPr>
          <p:cNvPr id="9" name="Text Box 4"/>
          <p:cNvSpPr txBox="1">
            <a:spLocks noChangeArrowheads="1"/>
          </p:cNvSpPr>
          <p:nvPr/>
        </p:nvSpPr>
        <p:spPr bwMode="auto">
          <a:xfrm>
            <a:off x="323528" y="2153107"/>
            <a:ext cx="2447925" cy="369332"/>
          </a:xfrm>
          <a:prstGeom prst="rect">
            <a:avLst/>
          </a:prstGeom>
          <a:solidFill>
            <a:srgbClr val="FFFF99"/>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ru-RU" dirty="0"/>
              <a:t>Planning</a:t>
            </a:r>
            <a:endParaRPr lang="ru-RU" altLang="ru-RU" dirty="0"/>
          </a:p>
        </p:txBody>
      </p:sp>
      <p:sp>
        <p:nvSpPr>
          <p:cNvPr id="10" name="Text Box 5"/>
          <p:cNvSpPr txBox="1">
            <a:spLocks noChangeArrowheads="1"/>
          </p:cNvSpPr>
          <p:nvPr/>
        </p:nvSpPr>
        <p:spPr bwMode="auto">
          <a:xfrm>
            <a:off x="374929" y="2970669"/>
            <a:ext cx="2447925" cy="369332"/>
          </a:xfrm>
          <a:prstGeom prst="rect">
            <a:avLst/>
          </a:prstGeom>
          <a:solidFill>
            <a:srgbClr val="FFFF99"/>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ru-RU" dirty="0"/>
              <a:t>Analysis</a:t>
            </a:r>
            <a:endParaRPr lang="ru-RU" altLang="ru-RU" dirty="0"/>
          </a:p>
        </p:txBody>
      </p:sp>
      <p:sp>
        <p:nvSpPr>
          <p:cNvPr id="11" name="Text Box 6"/>
          <p:cNvSpPr txBox="1">
            <a:spLocks noChangeArrowheads="1"/>
          </p:cNvSpPr>
          <p:nvPr/>
        </p:nvSpPr>
        <p:spPr bwMode="auto">
          <a:xfrm>
            <a:off x="374930" y="3766340"/>
            <a:ext cx="2447925" cy="369332"/>
          </a:xfrm>
          <a:prstGeom prst="rect">
            <a:avLst/>
          </a:prstGeom>
          <a:solidFill>
            <a:srgbClr val="FFFF99"/>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dirty="0"/>
              <a:t>Project development</a:t>
            </a:r>
            <a:endParaRPr lang="ru-RU" altLang="ru-RU" dirty="0"/>
          </a:p>
        </p:txBody>
      </p:sp>
      <p:sp>
        <p:nvSpPr>
          <p:cNvPr id="12" name="Text Box 7"/>
          <p:cNvSpPr txBox="1">
            <a:spLocks noChangeArrowheads="1"/>
          </p:cNvSpPr>
          <p:nvPr/>
        </p:nvSpPr>
        <p:spPr bwMode="auto">
          <a:xfrm>
            <a:off x="374930" y="4804777"/>
            <a:ext cx="2447925" cy="660400"/>
          </a:xfrm>
          <a:prstGeom prst="rect">
            <a:avLst/>
          </a:prstGeom>
          <a:solidFill>
            <a:srgbClr val="FFFF99"/>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ru-RU" dirty="0"/>
              <a:t>Project implementation</a:t>
            </a:r>
            <a:endParaRPr lang="ru-RU" altLang="ru-RU" dirty="0"/>
          </a:p>
        </p:txBody>
      </p:sp>
      <p:sp>
        <p:nvSpPr>
          <p:cNvPr id="13" name="Text Box 8"/>
          <p:cNvSpPr txBox="1">
            <a:spLocks noChangeArrowheads="1"/>
          </p:cNvSpPr>
          <p:nvPr/>
        </p:nvSpPr>
        <p:spPr bwMode="auto">
          <a:xfrm>
            <a:off x="443192" y="6068048"/>
            <a:ext cx="2447925" cy="369332"/>
          </a:xfrm>
          <a:prstGeom prst="rect">
            <a:avLst/>
          </a:prstGeom>
          <a:solidFill>
            <a:srgbClr val="FFFF99"/>
          </a:solidFill>
          <a:ln w="19050">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ru-RU" dirty="0"/>
              <a:t>Escort</a:t>
            </a:r>
            <a:endParaRPr lang="ru-RU" altLang="ru-RU" dirty="0"/>
          </a:p>
        </p:txBody>
      </p:sp>
    </p:spTree>
    <p:extLst>
      <p:ext uri="{BB962C8B-B14F-4D97-AF65-F5344CB8AC3E}">
        <p14:creationId xmlns:p14="http://schemas.microsoft.com/office/powerpoint/2010/main" val="3445040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229600" cy="1066800"/>
          </a:xfrm>
        </p:spPr>
        <p:txBody>
          <a:bodyPr/>
          <a:lstStyle/>
          <a:p>
            <a:r>
              <a:rPr lang="en-US" dirty="0"/>
              <a:t>Database design</a:t>
            </a:r>
            <a:endParaRPr lang="ru-RU" dirty="0"/>
          </a:p>
        </p:txBody>
      </p:sp>
      <p:sp>
        <p:nvSpPr>
          <p:cNvPr id="3" name="Объект 2"/>
          <p:cNvSpPr>
            <a:spLocks noGrp="1"/>
          </p:cNvSpPr>
          <p:nvPr>
            <p:ph idx="1"/>
          </p:nvPr>
        </p:nvSpPr>
        <p:spPr/>
        <p:txBody>
          <a:bodyPr>
            <a:normAutofit fontScale="92500" lnSpcReduction="20000"/>
          </a:bodyPr>
          <a:lstStyle/>
          <a:p>
            <a:pPr marL="109728" indent="0">
              <a:buNone/>
            </a:pPr>
            <a:r>
              <a:rPr lang="en-US" sz="2400" dirty="0" smtClean="0"/>
              <a:t>   </a:t>
            </a:r>
            <a:r>
              <a:rPr lang="en-US" sz="2600" dirty="0" smtClean="0"/>
              <a:t>Database </a:t>
            </a:r>
            <a:r>
              <a:rPr lang="en-US" sz="2600" dirty="0"/>
              <a:t>design is the process of creating a database </a:t>
            </a:r>
            <a:r>
              <a:rPr lang="en-US" sz="2600" dirty="0" smtClean="0"/>
              <a:t>project</a:t>
            </a:r>
          </a:p>
          <a:p>
            <a:pPr marL="109728" indent="0">
              <a:buNone/>
            </a:pPr>
            <a:r>
              <a:rPr lang="en-US" sz="2200" dirty="0" smtClean="0"/>
              <a:t>   The </a:t>
            </a:r>
            <a:r>
              <a:rPr lang="en-US" sz="2200" dirty="0"/>
              <a:t>design process ends with the creation of the </a:t>
            </a:r>
            <a:r>
              <a:rPr lang="en-US" sz="2200" dirty="0" smtClean="0"/>
              <a:t>project</a:t>
            </a:r>
          </a:p>
          <a:p>
            <a:pPr marL="667512" lvl="2" indent="0">
              <a:buNone/>
            </a:pPr>
            <a:r>
              <a:rPr lang="en-US" dirty="0" smtClean="0"/>
              <a:t>   </a:t>
            </a:r>
            <a:r>
              <a:rPr lang="en-US" dirty="0" smtClean="0">
                <a:solidFill>
                  <a:schemeClr val="tx1"/>
                </a:solidFill>
              </a:rPr>
              <a:t>The </a:t>
            </a:r>
            <a:r>
              <a:rPr lang="en-US" dirty="0">
                <a:solidFill>
                  <a:schemeClr val="tx1"/>
                </a:solidFill>
              </a:rPr>
              <a:t>basis of a relational database project is a </a:t>
            </a:r>
            <a:r>
              <a:rPr lang="en-US" dirty="0">
                <a:solidFill>
                  <a:srgbClr val="FF0000"/>
                </a:solidFill>
              </a:rPr>
              <a:t>database schema </a:t>
            </a:r>
            <a:r>
              <a:rPr lang="en-US" dirty="0">
                <a:solidFill>
                  <a:schemeClr val="tx1"/>
                </a:solidFill>
              </a:rPr>
              <a:t>containing a set of interrelated relationships in which all attributes, their types and integrity constraints are defined, primary and secondary keys are set, indexes are defined</a:t>
            </a:r>
            <a:r>
              <a:rPr lang="en-US" dirty="0" smtClean="0">
                <a:solidFill>
                  <a:schemeClr val="tx1"/>
                </a:solidFill>
              </a:rPr>
              <a:t>.</a:t>
            </a:r>
          </a:p>
          <a:p>
            <a:pPr marL="109728" indent="0">
              <a:buNone/>
            </a:pPr>
            <a:r>
              <a:rPr lang="en-US" dirty="0" smtClean="0"/>
              <a:t>   The </a:t>
            </a:r>
            <a:r>
              <a:rPr lang="en-US" dirty="0"/>
              <a:t>database project also contains a diagram of the physical placement of the database components, a description of the specification of the implemented software components (queries or views, CP, T, etc.), etc.</a:t>
            </a:r>
            <a:endParaRPr lang="ru-RU" dirty="0"/>
          </a:p>
        </p:txBody>
      </p:sp>
    </p:spTree>
    <p:extLst>
      <p:ext uri="{BB962C8B-B14F-4D97-AF65-F5344CB8AC3E}">
        <p14:creationId xmlns:p14="http://schemas.microsoft.com/office/powerpoint/2010/main" val="1941650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229600" cy="1066800"/>
          </a:xfrm>
        </p:spPr>
        <p:txBody>
          <a:bodyPr/>
          <a:lstStyle/>
          <a:p>
            <a:r>
              <a:rPr lang="en-US" dirty="0"/>
              <a:t>Database design</a:t>
            </a:r>
            <a:endParaRPr lang="ru-RU" dirty="0"/>
          </a:p>
        </p:txBody>
      </p:sp>
      <p:sp>
        <p:nvSpPr>
          <p:cNvPr id="3" name="Объект 2"/>
          <p:cNvSpPr>
            <a:spLocks noGrp="1"/>
          </p:cNvSpPr>
          <p:nvPr>
            <p:ph idx="1"/>
          </p:nvPr>
        </p:nvSpPr>
        <p:spPr>
          <a:xfrm>
            <a:off x="251520" y="1340768"/>
            <a:ext cx="8229600" cy="1323592"/>
          </a:xfrm>
        </p:spPr>
        <p:txBody>
          <a:bodyPr>
            <a:normAutofit fontScale="85000" lnSpcReduction="20000"/>
          </a:bodyPr>
          <a:lstStyle/>
          <a:p>
            <a:pPr marL="109728" indent="0">
              <a:buNone/>
            </a:pPr>
            <a:r>
              <a:rPr lang="en-US" dirty="0" smtClean="0"/>
              <a:t>The main problem that is solved when designing a database is the elimination of data redundancy, which leads to the complication of data processing algorithms and </a:t>
            </a:r>
            <a:r>
              <a:rPr lang="en-US" b="1" dirty="0" smtClean="0"/>
              <a:t>database anomalies </a:t>
            </a:r>
            <a:r>
              <a:rPr lang="en-US" dirty="0" smtClean="0"/>
              <a:t>that destroy data integrity.</a:t>
            </a:r>
            <a:endParaRPr lang="ru-RU" dirty="0"/>
          </a:p>
        </p:txBody>
      </p:sp>
      <p:sp>
        <p:nvSpPr>
          <p:cNvPr id="4" name="Прямоугольник 3"/>
          <p:cNvSpPr/>
          <p:nvPr/>
        </p:nvSpPr>
        <p:spPr>
          <a:xfrm>
            <a:off x="2286000" y="2636912"/>
            <a:ext cx="6246440" cy="923330"/>
          </a:xfrm>
          <a:prstGeom prst="rect">
            <a:avLst/>
          </a:prstGeom>
        </p:spPr>
        <p:txBody>
          <a:bodyPr wrap="square">
            <a:spAutoFit/>
          </a:bodyPr>
          <a:lstStyle/>
          <a:p>
            <a:r>
              <a:rPr lang="en-US" dirty="0"/>
              <a:t>There is a distinction between non-redundant and redundant duplication</a:t>
            </a:r>
            <a:r>
              <a:rPr lang="en-US" dirty="0" smtClean="0"/>
              <a:t>.  Non-redundant is </a:t>
            </a:r>
            <a:r>
              <a:rPr lang="en-US" dirty="0"/>
              <a:t>allowed, but redundant</a:t>
            </a:r>
            <a:r>
              <a:rPr lang="en-US" dirty="0" smtClean="0"/>
              <a:t> </a:t>
            </a:r>
            <a:r>
              <a:rPr lang="en-US" dirty="0"/>
              <a:t>can lead to anomalies.</a:t>
            </a:r>
            <a:endParaRPr lang="ru-RU" dirty="0"/>
          </a:p>
        </p:txBody>
      </p:sp>
      <p:sp>
        <p:nvSpPr>
          <p:cNvPr id="5" name="Прямоугольник 4"/>
          <p:cNvSpPr/>
          <p:nvPr/>
        </p:nvSpPr>
        <p:spPr>
          <a:xfrm>
            <a:off x="201572" y="3645024"/>
            <a:ext cx="8064896" cy="2585323"/>
          </a:xfrm>
          <a:prstGeom prst="rect">
            <a:avLst/>
          </a:prstGeom>
        </p:spPr>
        <p:txBody>
          <a:bodyPr wrap="square">
            <a:spAutoFit/>
          </a:bodyPr>
          <a:lstStyle/>
          <a:p>
            <a:r>
              <a:rPr lang="en-US" dirty="0"/>
              <a:t>When trying to change the state of the database for some relationship schemes, undesirable effects may occur, which are called </a:t>
            </a:r>
            <a:r>
              <a:rPr lang="en-US" dirty="0">
                <a:solidFill>
                  <a:srgbClr val="FF0000"/>
                </a:solidFill>
              </a:rPr>
              <a:t>anomalies</a:t>
            </a:r>
            <a:r>
              <a:rPr lang="en-US" dirty="0" smtClean="0">
                <a:solidFill>
                  <a:srgbClr val="FF0000"/>
                </a:solidFill>
              </a:rPr>
              <a:t>.</a:t>
            </a:r>
          </a:p>
          <a:p>
            <a:endParaRPr lang="en-US" dirty="0" smtClean="0">
              <a:solidFill>
                <a:srgbClr val="FF0000"/>
              </a:solidFill>
            </a:endParaRPr>
          </a:p>
          <a:p>
            <a:r>
              <a:rPr lang="en-US" b="1" dirty="0" smtClean="0"/>
              <a:t>Anomalies </a:t>
            </a:r>
            <a:r>
              <a:rPr lang="en-US" dirty="0"/>
              <a:t>are a contradiction between the subject area and the data contained in the database or the complexity of data processing</a:t>
            </a:r>
            <a:r>
              <a:rPr lang="en-US" dirty="0" smtClean="0"/>
              <a:t>.</a:t>
            </a:r>
          </a:p>
          <a:p>
            <a:endParaRPr lang="en-US" dirty="0" smtClean="0"/>
          </a:p>
          <a:p>
            <a:r>
              <a:rPr lang="en-US" b="1" dirty="0" smtClean="0"/>
              <a:t>Anomalies</a:t>
            </a:r>
            <a:r>
              <a:rPr lang="en-US" dirty="0" smtClean="0"/>
              <a:t> </a:t>
            </a:r>
            <a:r>
              <a:rPr lang="en-US" dirty="0"/>
              <a:t>arise due to the fact that our knowledge of the subject area is, for some reason, incorrectly expressed in the database schema or in conflict with it.</a:t>
            </a:r>
            <a:endParaRPr lang="ru-RU" dirty="0"/>
          </a:p>
        </p:txBody>
      </p:sp>
    </p:spTree>
    <p:extLst>
      <p:ext uri="{BB962C8B-B14F-4D97-AF65-F5344CB8AC3E}">
        <p14:creationId xmlns:p14="http://schemas.microsoft.com/office/powerpoint/2010/main" val="21481207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Городская">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340</TotalTime>
  <Words>3575</Words>
  <Application>Microsoft Office PowerPoint</Application>
  <PresentationFormat>Экран (4:3)</PresentationFormat>
  <Paragraphs>445</Paragraphs>
  <Slides>49</Slides>
  <Notes>1</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49</vt:i4>
      </vt:variant>
    </vt:vector>
  </HeadingPairs>
  <TitlesOfParts>
    <vt:vector size="51" baseType="lpstr">
      <vt:lpstr>Городская</vt:lpstr>
      <vt:lpstr>Microsoft Equation 3.0</vt:lpstr>
      <vt:lpstr>Database design</vt:lpstr>
      <vt:lpstr>IP development model </vt:lpstr>
      <vt:lpstr>Stages of the IP life cycle</vt:lpstr>
      <vt:lpstr>Iterative life cycle model</vt:lpstr>
      <vt:lpstr>Cascade life cycle model</vt:lpstr>
      <vt:lpstr>Software development methods</vt:lpstr>
      <vt:lpstr>Database lifecycle</vt:lpstr>
      <vt:lpstr>Database design</vt:lpstr>
      <vt:lpstr>Database design</vt:lpstr>
      <vt:lpstr>Презентация PowerPoint</vt:lpstr>
      <vt:lpstr>Database design</vt:lpstr>
      <vt:lpstr>Database design</vt:lpstr>
      <vt:lpstr>Database design</vt:lpstr>
      <vt:lpstr>Database design</vt:lpstr>
      <vt:lpstr>Stages of database design</vt:lpstr>
      <vt:lpstr>Conceptual design</vt:lpstr>
      <vt:lpstr>Conceptual design</vt:lpstr>
      <vt:lpstr>Conceptual design</vt:lpstr>
      <vt:lpstr>Conceptual design</vt:lpstr>
      <vt:lpstr>Conceptual design</vt:lpstr>
      <vt:lpstr>Conceptual design</vt:lpstr>
      <vt:lpstr>Conceptual design</vt:lpstr>
      <vt:lpstr>Conceptual design</vt:lpstr>
      <vt:lpstr>Conceptual design</vt:lpstr>
      <vt:lpstr>Conceptual design</vt:lpstr>
      <vt:lpstr>Conceptual design</vt:lpstr>
      <vt:lpstr>Conceptual design</vt:lpstr>
      <vt:lpstr>Datalogical design</vt:lpstr>
      <vt:lpstr>Synthesis stage </vt:lpstr>
      <vt:lpstr>Synthesis stage </vt:lpstr>
      <vt:lpstr>The decomposition stage</vt:lpstr>
      <vt:lpstr>Decomposition stage </vt:lpstr>
      <vt:lpstr>Decomposition stage </vt:lpstr>
      <vt:lpstr>Decomposition stage </vt:lpstr>
      <vt:lpstr>Decomposition stage 1NF</vt:lpstr>
      <vt:lpstr>Decomposition stage 2NF </vt:lpstr>
      <vt:lpstr>Decomposition stage 2NF </vt:lpstr>
      <vt:lpstr>Decomposition stage 3NF</vt:lpstr>
      <vt:lpstr>Decomposition stage 3NF </vt:lpstr>
      <vt:lpstr>Decomposition stage BKNF </vt:lpstr>
      <vt:lpstr>Decomposition stage BKNF </vt:lpstr>
      <vt:lpstr>Decomposition stage 4NF </vt:lpstr>
      <vt:lpstr>Decomposition stage</vt:lpstr>
      <vt:lpstr>Decomposition stage</vt:lpstr>
      <vt:lpstr>Decomposition stage</vt:lpstr>
      <vt:lpstr>Decomposition stage</vt:lpstr>
      <vt:lpstr>Decomposition stage</vt:lpstr>
      <vt:lpstr>Decomposition stage</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design</dc:title>
  <dc:creator>Kuralay Nessipbaeva</dc:creator>
  <cp:lastModifiedBy>Пользователь</cp:lastModifiedBy>
  <cp:revision>32</cp:revision>
  <dcterms:created xsi:type="dcterms:W3CDTF">2021-11-14T20:48:59Z</dcterms:created>
  <dcterms:modified xsi:type="dcterms:W3CDTF">2021-11-16T21:45:52Z</dcterms:modified>
</cp:coreProperties>
</file>